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87" r:id="rId2"/>
  </p:sldMasterIdLst>
  <p:notesMasterIdLst>
    <p:notesMasterId r:id="rId38"/>
  </p:notesMasterIdLst>
  <p:sldIdLst>
    <p:sldId id="262" r:id="rId3"/>
    <p:sldId id="263" r:id="rId4"/>
    <p:sldId id="265" r:id="rId5"/>
    <p:sldId id="270" r:id="rId6"/>
    <p:sldId id="271" r:id="rId7"/>
    <p:sldId id="264" r:id="rId8"/>
    <p:sldId id="319" r:id="rId9"/>
    <p:sldId id="273" r:id="rId10"/>
    <p:sldId id="287" r:id="rId11"/>
    <p:sldId id="278" r:id="rId12"/>
    <p:sldId id="279" r:id="rId13"/>
    <p:sldId id="296" r:id="rId14"/>
    <p:sldId id="284" r:id="rId15"/>
    <p:sldId id="313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14" r:id="rId27"/>
    <p:sldId id="315" r:id="rId28"/>
    <p:sldId id="281" r:id="rId29"/>
    <p:sldId id="310" r:id="rId30"/>
    <p:sldId id="316" r:id="rId31"/>
    <p:sldId id="317" r:id="rId32"/>
    <p:sldId id="318" r:id="rId33"/>
    <p:sldId id="286" r:id="rId34"/>
    <p:sldId id="320" r:id="rId35"/>
    <p:sldId id="289" r:id="rId36"/>
    <p:sldId id="268" r:id="rId37"/>
  </p:sldIdLst>
  <p:sldSz cx="12192000" cy="6858000"/>
  <p:notesSz cx="6858000" cy="9144000"/>
  <p:custDataLst>
    <p:tags r:id="rId3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rén Kajsa SUS_KO" initials="TKS" lastIdx="21" clrIdx="0">
    <p:extLst>
      <p:ext uri="{19B8F6BF-5375-455C-9EA6-DF929625EA0E}">
        <p15:presenceInfo xmlns:p15="http://schemas.microsoft.com/office/powerpoint/2012/main" userId="Tirén Kajsa SUS_KO" providerId="None"/>
      </p:ext>
    </p:extLst>
  </p:cmAuthor>
  <p:cmAuthor id="2" name="Fritz Karin UV_HM" initials="FKU" lastIdx="10" clrIdx="1">
    <p:extLst>
      <p:ext uri="{19B8F6BF-5375-455C-9EA6-DF929625EA0E}">
        <p15:presenceInfo xmlns:p15="http://schemas.microsoft.com/office/powerpoint/2012/main" userId="S-1-5-21-2133076291-380518978-720635935-18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0590" autoAdjust="0"/>
  </p:normalViewPr>
  <p:slideViewPr>
    <p:cSldViewPr snapToGrid="0" showGuides="1">
      <p:cViewPr varScale="1">
        <p:scale>
          <a:sx n="132" d="100"/>
          <a:sy n="132" d="100"/>
        </p:scale>
        <p:origin x="3660" y="11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59674485133801"/>
          <c:y val="2.8645833333333332E-2"/>
          <c:w val="0.68594481245399885"/>
          <c:h val="0.91094201115485562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BF3-4E42-8736-72FF7D9F260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BF3-4E42-8736-72FF7D9F260A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BF3-4E42-8736-72FF7D9F26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Total!$K$3:$K$15</c:f>
              <c:strCache>
                <c:ptCount val="13"/>
                <c:pt idx="0">
                  <c:v>Mängden serverad mat</c:v>
                </c:pt>
                <c:pt idx="1">
                  <c:v>Tallriksssvinn</c:v>
                </c:pt>
                <c:pt idx="2">
                  <c:v>Serveringssvinn</c:v>
                </c:pt>
                <c:pt idx="4">
                  <c:v>Mängden serverad mat</c:v>
                </c:pt>
                <c:pt idx="5">
                  <c:v>Tallriksssvinn</c:v>
                </c:pt>
                <c:pt idx="6">
                  <c:v>Serveringssvinn</c:v>
                </c:pt>
                <c:pt idx="8">
                  <c:v>Mängden serverad mat</c:v>
                </c:pt>
                <c:pt idx="9">
                  <c:v>Tallriksssvinn</c:v>
                </c:pt>
                <c:pt idx="10">
                  <c:v>Serveringssvinn</c:v>
                </c:pt>
                <c:pt idx="12">
                  <c:v>Kökssvinn</c:v>
                </c:pt>
              </c:strCache>
            </c:strRef>
          </c:cat>
          <c:val>
            <c:numRef>
              <c:f>Total!$O$3:$O$15</c:f>
              <c:numCache>
                <c:formatCode>General</c:formatCode>
                <c:ptCount val="13"/>
                <c:pt idx="0">
                  <c:v>29</c:v>
                </c:pt>
                <c:pt idx="1">
                  <c:v>36</c:v>
                </c:pt>
                <c:pt idx="2">
                  <c:v>44</c:v>
                </c:pt>
                <c:pt idx="4">
                  <c:v>68</c:v>
                </c:pt>
                <c:pt idx="5">
                  <c:v>144</c:v>
                </c:pt>
                <c:pt idx="6">
                  <c:v>134</c:v>
                </c:pt>
                <c:pt idx="8">
                  <c:v>51</c:v>
                </c:pt>
                <c:pt idx="9">
                  <c:v>86</c:v>
                </c:pt>
                <c:pt idx="10">
                  <c:v>95</c:v>
                </c:pt>
                <c:pt idx="1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F3-4E42-8736-72FF7D9F260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669144552"/>
        <c:axId val="669143568"/>
      </c:barChart>
      <c:catAx>
        <c:axId val="669144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69143568"/>
        <c:crosses val="autoZero"/>
        <c:auto val="1"/>
        <c:lblAlgn val="ctr"/>
        <c:lblOffset val="100"/>
        <c:noMultiLvlLbl val="0"/>
      </c:catAx>
      <c:valAx>
        <c:axId val="669143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69144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0.70919</cdr:y>
    </cdr:from>
    <cdr:to>
      <cdr:x>0.06463</cdr:x>
      <cdr:y>0.97743</cdr:y>
    </cdr:to>
    <cdr:sp macro="" textlink="">
      <cdr:nvSpPr>
        <cdr:cNvPr id="4" name="textruta 3"/>
        <cdr:cNvSpPr txBox="1"/>
      </cdr:nvSpPr>
      <cdr:spPr>
        <a:xfrm xmlns:a="http://schemas.openxmlformats.org/drawingml/2006/main">
          <a:off x="0" y="3062287"/>
          <a:ext cx="707072" cy="1158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t"/>
        <a:lstStyle xmlns:a="http://schemas.openxmlformats.org/drawingml/2006/main"/>
        <a:p xmlns:a="http://schemas.openxmlformats.org/drawingml/2006/main">
          <a:pPr algn="ctr"/>
          <a:r>
            <a:rPr lang="sv-SE" sz="1400" dirty="0">
              <a:solidFill>
                <a:schemeClr val="bg1"/>
              </a:solidFill>
            </a:rPr>
            <a:t>Äldreboenden</a:t>
          </a:r>
        </a:p>
      </cdr:txBody>
    </cdr:sp>
  </cdr:relSizeAnchor>
  <cdr:relSizeAnchor xmlns:cdr="http://schemas.openxmlformats.org/drawingml/2006/chartDrawing">
    <cdr:from>
      <cdr:x>0.00347</cdr:x>
      <cdr:y>0.47656</cdr:y>
    </cdr:from>
    <cdr:to>
      <cdr:x>0.04856</cdr:x>
      <cdr:y>0.64453</cdr:y>
    </cdr:to>
    <cdr:sp macro="" textlink="">
      <cdr:nvSpPr>
        <cdr:cNvPr id="5" name="textruta 4"/>
        <cdr:cNvSpPr txBox="1"/>
      </cdr:nvSpPr>
      <cdr:spPr>
        <a:xfrm xmlns:a="http://schemas.openxmlformats.org/drawingml/2006/main">
          <a:off x="28575" y="2324100"/>
          <a:ext cx="371476" cy="819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t"/>
        <a:lstStyle xmlns:a="http://schemas.openxmlformats.org/drawingml/2006/main"/>
        <a:p xmlns:a="http://schemas.openxmlformats.org/drawingml/2006/main">
          <a:pPr algn="ctr"/>
          <a:r>
            <a:rPr lang="sv-SE" sz="1400" dirty="0">
              <a:solidFill>
                <a:schemeClr val="bg1"/>
              </a:solidFill>
            </a:rPr>
            <a:t>Skola</a:t>
          </a:r>
        </a:p>
      </cdr:txBody>
    </cdr:sp>
  </cdr:relSizeAnchor>
  <cdr:relSizeAnchor xmlns:cdr="http://schemas.openxmlformats.org/drawingml/2006/chartDrawing">
    <cdr:from>
      <cdr:x>0</cdr:x>
      <cdr:y>0.19141</cdr:y>
    </cdr:from>
    <cdr:to>
      <cdr:x>0.04509</cdr:x>
      <cdr:y>0.35938</cdr:y>
    </cdr:to>
    <cdr:sp macro="" textlink="">
      <cdr:nvSpPr>
        <cdr:cNvPr id="6" name="textruta 5"/>
        <cdr:cNvSpPr txBox="1"/>
      </cdr:nvSpPr>
      <cdr:spPr>
        <a:xfrm xmlns:a="http://schemas.openxmlformats.org/drawingml/2006/main">
          <a:off x="0" y="933450"/>
          <a:ext cx="371476" cy="819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t"/>
        <a:lstStyle xmlns:a="http://schemas.openxmlformats.org/drawingml/2006/main"/>
        <a:p xmlns:a="http://schemas.openxmlformats.org/drawingml/2006/main">
          <a:pPr algn="ctr"/>
          <a:r>
            <a:rPr lang="sv-SE" sz="1400" dirty="0">
              <a:solidFill>
                <a:schemeClr val="bg1"/>
              </a:solidFill>
            </a:rPr>
            <a:t>Förskola</a:t>
          </a:r>
        </a:p>
      </cdr:txBody>
    </cdr:sp>
  </cdr:relSizeAnchor>
  <cdr:relSizeAnchor xmlns:cdr="http://schemas.openxmlformats.org/drawingml/2006/chartDrawing">
    <cdr:from>
      <cdr:x>0.01503</cdr:x>
      <cdr:y>0.11914</cdr:y>
    </cdr:from>
    <cdr:to>
      <cdr:x>0.98844</cdr:x>
      <cdr:y>0.125</cdr:y>
    </cdr:to>
    <cdr:cxnSp macro="">
      <cdr:nvCxnSpPr>
        <cdr:cNvPr id="9" name="Rak koppling 8"/>
        <cdr:cNvCxnSpPr/>
      </cdr:nvCxnSpPr>
      <cdr:spPr>
        <a:xfrm xmlns:a="http://schemas.openxmlformats.org/drawingml/2006/main" flipV="1">
          <a:off x="123826" y="581025"/>
          <a:ext cx="8020050" cy="285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>
              <a:lumMod val="9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0.01423</cdr:x>
      <cdr:y>0.4047</cdr:y>
    </cdr:from>
    <cdr:to>
      <cdr:x>0.98764</cdr:x>
      <cdr:y>0.41056</cdr:y>
    </cdr:to>
    <cdr:cxnSp macro="">
      <cdr:nvCxnSpPr>
        <cdr:cNvPr id="10" name="Rak koppling 9"/>
        <cdr:cNvCxnSpPr/>
      </cdr:nvCxnSpPr>
      <cdr:spPr>
        <a:xfrm xmlns:a="http://schemas.openxmlformats.org/drawingml/2006/main" flipV="1">
          <a:off x="117533" y="1973646"/>
          <a:ext cx="8037954" cy="285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>
              <a:lumMod val="9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0.01582</cdr:x>
      <cdr:y>0.69161</cdr:y>
    </cdr:from>
    <cdr:to>
      <cdr:x>0.98923</cdr:x>
      <cdr:y>0.69747</cdr:y>
    </cdr:to>
    <cdr:cxnSp macro="">
      <cdr:nvCxnSpPr>
        <cdr:cNvPr id="11" name="Rak koppling 10"/>
        <cdr:cNvCxnSpPr/>
      </cdr:nvCxnSpPr>
      <cdr:spPr>
        <a:xfrm xmlns:a="http://schemas.openxmlformats.org/drawingml/2006/main" flipV="1">
          <a:off x="130671" y="3372835"/>
          <a:ext cx="8037954" cy="285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>
              <a:lumMod val="9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EB0F2-9DD3-4214-A3B2-21EC891AAF17}" type="datetimeFigureOut">
              <a:rPr lang="sv-SE" smtClean="0"/>
              <a:t>2022-10-14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17EEF-02C6-4B05-90BF-C85023F5C3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770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688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046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8986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127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355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4838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47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326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267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17EEF-02C6-4B05-90BF-C85023F5C3D0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18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. Startsida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9" y="363281"/>
            <a:ext cx="2378353" cy="330591"/>
          </a:xfrm>
          <a:prstGeom prst="rect">
            <a:avLst/>
          </a:prstGeom>
        </p:spPr>
      </p:pic>
      <p:sp>
        <p:nvSpPr>
          <p:cNvPr id="46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46" y="989814"/>
            <a:ext cx="12081654" cy="5868186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504000" tIns="180000" anchor="t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  <p:sp>
        <p:nvSpPr>
          <p:cNvPr id="47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106086" y="5080375"/>
            <a:ext cx="7412953" cy="522808"/>
          </a:xfrm>
          <a:gradFill>
            <a:gsLst>
              <a:gs pos="0">
                <a:srgbClr val="F26808"/>
              </a:gs>
              <a:gs pos="70000">
                <a:srgbClr val="E64011">
                  <a:alpha val="90000"/>
                </a:srgbClr>
              </a:gs>
            </a:gsLst>
            <a:lin ang="0" scaled="0"/>
          </a:gradFill>
        </p:spPr>
        <p:txBody>
          <a:bodyPr wrap="square" lIns="540000" tIns="36000" rIns="144000" bIns="180000">
            <a:spAutoFit/>
          </a:bodyPr>
          <a:lstStyle>
            <a:lvl1pPr marL="0" indent="0" algn="l">
              <a:buNone/>
              <a:defRPr sz="2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Skriv en ingress eller ditt namn här</a:t>
            </a:r>
            <a:endParaRPr lang="sv-SE" dirty="0"/>
          </a:p>
        </p:txBody>
      </p:sp>
      <p:sp>
        <p:nvSpPr>
          <p:cNvPr id="54" name="Rubrik 1"/>
          <p:cNvSpPr>
            <a:spLocks noGrp="1"/>
          </p:cNvSpPr>
          <p:nvPr>
            <p:ph type="title" hasCustomPrompt="1"/>
          </p:nvPr>
        </p:nvSpPr>
        <p:spPr>
          <a:xfrm>
            <a:off x="106086" y="4162862"/>
            <a:ext cx="7412953" cy="917513"/>
          </a:xfrm>
          <a:gradFill>
            <a:gsLst>
              <a:gs pos="0">
                <a:srgbClr val="F26908"/>
              </a:gs>
              <a:gs pos="70000">
                <a:srgbClr val="E64011">
                  <a:alpha val="90000"/>
                </a:srgbClr>
              </a:gs>
            </a:gsLst>
            <a:lin ang="0" scaled="1"/>
          </a:gradFill>
        </p:spPr>
        <p:txBody>
          <a:bodyPr lIns="540000" tIns="180000" rIns="180000" bIns="180000">
            <a:spAutoFit/>
          </a:bodyPr>
          <a:lstStyle>
            <a:lvl1pPr>
              <a:defRPr lang="sv-SE" sz="4000" kern="1200" baseline="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sv-SE" dirty="0" smtClean="0"/>
              <a:t>Skriv in en välkomsthälsning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174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 Text med bild/diagram/tabell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/>
          <p:cNvSpPr/>
          <p:nvPr/>
        </p:nvSpPr>
        <p:spPr>
          <a:xfrm rot="16200000">
            <a:off x="3907201" y="4062887"/>
            <a:ext cx="432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1"/>
          <p:cNvSpPr>
            <a:spLocks noGrp="1"/>
          </p:cNvSpPr>
          <p:nvPr>
            <p:ph sz="half" idx="2" hasCustomPrompt="1"/>
          </p:nvPr>
        </p:nvSpPr>
        <p:spPr>
          <a:xfrm>
            <a:off x="6348413" y="1923916"/>
            <a:ext cx="5219700" cy="4313371"/>
          </a:xfrm>
        </p:spPr>
        <p:txBody>
          <a:bodyPr/>
          <a:lstStyle/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623888" y="1916113"/>
            <a:ext cx="5219701" cy="4321175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Skriv in text här, med eller utan punkter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10944225" cy="126047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643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 Bildsida, 2 bilder med text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35863" y="3537287"/>
            <a:ext cx="4032249" cy="2700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</a:p>
        </p:txBody>
      </p:sp>
      <p:sp>
        <p:nvSpPr>
          <p:cNvPr id="6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35863" y="531188"/>
            <a:ext cx="4032250" cy="2700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</a:p>
        </p:txBody>
      </p:sp>
      <p:sp>
        <p:nvSpPr>
          <p:cNvPr id="9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623887" y="1916113"/>
            <a:ext cx="6551613" cy="4321175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in text här, med eller utan punkter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6551612" cy="126047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691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 Bildsida, 3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8115957" y="5257800"/>
            <a:ext cx="3438000" cy="97948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11" name="Platshållare för bild 3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0113" y="2265363"/>
            <a:ext cx="3438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 smtClean="0"/>
              <a:t>Montera en bild genom att </a:t>
            </a:r>
            <a:br>
              <a:rPr lang="sv-SE" dirty="0" smtClean="0"/>
            </a:br>
            <a:r>
              <a:rPr lang="sv-SE" dirty="0" smtClean="0"/>
              <a:t>klicka på bildsymbolen i mitten</a:t>
            </a:r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4381631" y="5257800"/>
            <a:ext cx="3438000" cy="97948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0843" y="2265363"/>
            <a:ext cx="3438788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 smtClean="0"/>
              <a:t>Montera en bild genom att </a:t>
            </a:r>
            <a:br>
              <a:rPr lang="sv-SE" dirty="0" smtClean="0"/>
            </a:br>
            <a:r>
              <a:rPr lang="sv-SE" dirty="0" smtClean="0"/>
              <a:t>klicka på bildsymbolen i mitten</a:t>
            </a:r>
          </a:p>
        </p:txBody>
      </p:sp>
      <p:sp>
        <p:nvSpPr>
          <p:cNvPr id="14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5257800"/>
            <a:ext cx="3461417" cy="979488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887" y="2265363"/>
            <a:ext cx="3438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</a:t>
            </a:r>
            <a:br>
              <a:rPr lang="sv-SE" dirty="0" smtClean="0"/>
            </a:br>
            <a:r>
              <a:rPr lang="sv-SE" dirty="0" smtClean="0"/>
              <a:t>på bildsymbolen i mitten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318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 Bildsida, 4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9228111" y="5251450"/>
            <a:ext cx="2340001" cy="98583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4" name="Platshållare för bild 4"/>
          <p:cNvSpPr>
            <a:spLocks noGrp="1"/>
          </p:cNvSpPr>
          <p:nvPr>
            <p:ph type="pic" sz="quarter" idx="24" hasCustomPrompt="1"/>
          </p:nvPr>
        </p:nvSpPr>
        <p:spPr>
          <a:xfrm>
            <a:off x="9228113" y="2265363"/>
            <a:ext cx="2340000" cy="2740025"/>
          </a:xfrm>
          <a:noFill/>
        </p:spPr>
        <p:txBody>
          <a:bodyPr lIns="360000" tIns="360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 smtClean="0"/>
              <a:t>Montera en bild genom att klicka </a:t>
            </a:r>
            <a:br>
              <a:rPr lang="sv-SE" dirty="0" smtClean="0"/>
            </a:br>
            <a:r>
              <a:rPr lang="sv-SE" dirty="0" smtClean="0"/>
              <a:t>på bildsymbolen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6371663" y="5251450"/>
            <a:ext cx="2328374" cy="98583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11" name="Platshållare för bild 3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60037" y="2265363"/>
            <a:ext cx="2340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60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 smtClean="0"/>
              <a:t>Montera en bild genom att klicka </a:t>
            </a:r>
            <a:br>
              <a:rPr lang="sv-SE" dirty="0" smtClean="0"/>
            </a:br>
            <a:r>
              <a:rPr lang="sv-SE" dirty="0" smtClean="0"/>
              <a:t>på bildsymbolen</a:t>
            </a:r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3491962" y="5251450"/>
            <a:ext cx="2351626" cy="98583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91962" y="2265363"/>
            <a:ext cx="2340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60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 smtClean="0"/>
              <a:t>Montera en bild genom att klicka </a:t>
            </a:r>
            <a:br>
              <a:rPr lang="sv-SE" dirty="0" smtClean="0"/>
            </a:br>
            <a:r>
              <a:rPr lang="sv-SE" dirty="0" smtClean="0"/>
              <a:t>på bildsymbolen</a:t>
            </a:r>
          </a:p>
        </p:txBody>
      </p:sp>
      <p:sp>
        <p:nvSpPr>
          <p:cNvPr id="14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5251450"/>
            <a:ext cx="2339999" cy="9858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 smtClean="0"/>
              <a:t>Skriv en bildtext här</a:t>
            </a:r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887" y="2265363"/>
            <a:ext cx="2340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60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</a:t>
            </a:r>
            <a:br>
              <a:rPr lang="sv-SE" dirty="0" smtClean="0"/>
            </a:br>
            <a:r>
              <a:rPr lang="sv-SE" dirty="0" smtClean="0"/>
              <a:t>på bildsymbolen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846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 Organisation, orange med v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/>
          <p:cNvSpPr/>
          <p:nvPr/>
        </p:nvSpPr>
        <p:spPr>
          <a:xfrm>
            <a:off x="8932463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166582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400700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634818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4" y="966000"/>
                </a:lnTo>
                <a:lnTo>
                  <a:pt x="2753994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/>
          <p:nvPr/>
        </p:nvSpPr>
        <p:spPr>
          <a:xfrm>
            <a:off x="7642796" y="1250998"/>
            <a:ext cx="3925317" cy="684000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289685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623889" y="1250998"/>
            <a:ext cx="6890662" cy="6840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2" name="object 1"/>
          <p:cNvSpPr txBox="1"/>
          <p:nvPr/>
        </p:nvSpPr>
        <p:spPr>
          <a:xfrm>
            <a:off x="623888" y="432319"/>
            <a:ext cx="10944225" cy="6840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27" name="Platshållare för text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1375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6" name="Platshållare för text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48413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5" name="Platshållare för text 9"/>
          <p:cNvSpPr>
            <a:spLocks noGrp="1"/>
          </p:cNvSpPr>
          <p:nvPr>
            <p:ph type="body" sz="quarter" idx="28" hasCustomPrompt="1"/>
          </p:nvPr>
        </p:nvSpPr>
        <p:spPr>
          <a:xfrm>
            <a:off x="3592615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4" name="Platshållare för text 8"/>
          <p:cNvSpPr>
            <a:spLocks noGrp="1"/>
          </p:cNvSpPr>
          <p:nvPr>
            <p:ph type="body" sz="quarter" idx="27" hasCustomPrompt="1"/>
          </p:nvPr>
        </p:nvSpPr>
        <p:spPr>
          <a:xfrm>
            <a:off x="816188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2" name="Platshållare för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9111108" y="2265363"/>
            <a:ext cx="2328760" cy="78044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 smtClean="0"/>
              <a:t>Område</a:t>
            </a:r>
            <a:endParaRPr lang="sv-SE" dirty="0"/>
          </a:p>
        </p:txBody>
      </p:sp>
      <p:sp>
        <p:nvSpPr>
          <p:cNvPr id="20" name="Platshållare för text 6"/>
          <p:cNvSpPr>
            <a:spLocks noGrp="1"/>
          </p:cNvSpPr>
          <p:nvPr>
            <p:ph type="body" sz="quarter" idx="25" hasCustomPrompt="1"/>
          </p:nvPr>
        </p:nvSpPr>
        <p:spPr>
          <a:xfrm>
            <a:off x="6348413" y="2265363"/>
            <a:ext cx="2295525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 smtClean="0"/>
              <a:t>Område</a:t>
            </a:r>
            <a:endParaRPr lang="sv-SE" dirty="0"/>
          </a:p>
        </p:txBody>
      </p:sp>
      <p:sp>
        <p:nvSpPr>
          <p:cNvPr id="18" name="Platshållare för text 5"/>
          <p:cNvSpPr>
            <a:spLocks noGrp="1"/>
          </p:cNvSpPr>
          <p:nvPr>
            <p:ph type="body" sz="quarter" idx="24" hasCustomPrompt="1"/>
          </p:nvPr>
        </p:nvSpPr>
        <p:spPr>
          <a:xfrm>
            <a:off x="3592513" y="2265363"/>
            <a:ext cx="2308327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 smtClean="0"/>
              <a:t>Område</a:t>
            </a:r>
            <a:endParaRPr lang="sv-SE" dirty="0"/>
          </a:p>
        </p:txBody>
      </p:sp>
      <p:sp>
        <p:nvSpPr>
          <p:cNvPr id="16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816165" y="2265363"/>
            <a:ext cx="2309025" cy="78044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 smtClean="0"/>
              <a:t>Område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7768276" y="1394628"/>
            <a:ext cx="3671592" cy="421018"/>
          </a:xfrm>
        </p:spPr>
        <p:txBody>
          <a:bodyPr lIns="0" tIns="0" rIns="72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Insynsrådet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822302" y="1394627"/>
            <a:ext cx="6617887" cy="421018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GD Stab</a:t>
            </a:r>
          </a:p>
        </p:txBody>
      </p:sp>
      <p:sp>
        <p:nvSpPr>
          <p:cNvPr id="15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822302" y="617444"/>
            <a:ext cx="10617566" cy="402211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 smtClean="0"/>
              <a:t>Generaldirektör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04791" y="6262310"/>
            <a:ext cx="8180389" cy="453146"/>
          </a:xfrm>
        </p:spPr>
        <p:txBody>
          <a:bodyPr rIns="0"/>
          <a:lstStyle>
            <a:lvl1pPr algn="r">
              <a:defRPr sz="26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591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 Organisation, ljus med sv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/>
          <p:cNvSpPr/>
          <p:nvPr/>
        </p:nvSpPr>
        <p:spPr>
          <a:xfrm>
            <a:off x="8932463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166582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400700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634818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4" y="966000"/>
                </a:lnTo>
                <a:lnTo>
                  <a:pt x="2753994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/>
          <p:nvPr/>
        </p:nvSpPr>
        <p:spPr>
          <a:xfrm>
            <a:off x="7642796" y="1250998"/>
            <a:ext cx="3925317" cy="68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6210" rIns="0" bIns="0" rtlCol="0">
            <a:spAutoFit/>
          </a:bodyPr>
          <a:lstStyle/>
          <a:p>
            <a:pPr marL="1289685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623889" y="1250998"/>
            <a:ext cx="6890662" cy="6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2" name="object 1"/>
          <p:cNvSpPr txBox="1"/>
          <p:nvPr/>
        </p:nvSpPr>
        <p:spPr>
          <a:xfrm>
            <a:off x="623888" y="438897"/>
            <a:ext cx="10944225" cy="6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27" name="Platshållare för text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1375" y="327376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6" name="Platshållare för text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48413" y="3273766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5" name="Platshållare för text 9"/>
          <p:cNvSpPr>
            <a:spLocks noGrp="1"/>
          </p:cNvSpPr>
          <p:nvPr>
            <p:ph type="body" sz="quarter" idx="28" hasCustomPrompt="1"/>
          </p:nvPr>
        </p:nvSpPr>
        <p:spPr>
          <a:xfrm>
            <a:off x="3592615" y="3273766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4" name="Platshållare för text 8"/>
          <p:cNvSpPr>
            <a:spLocks noGrp="1"/>
          </p:cNvSpPr>
          <p:nvPr>
            <p:ph type="body" sz="quarter" idx="27" hasCustomPrompt="1"/>
          </p:nvPr>
        </p:nvSpPr>
        <p:spPr>
          <a:xfrm>
            <a:off x="816188" y="3275473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smtClean="0"/>
              <a:t>Avdelning</a:t>
            </a:r>
            <a:endParaRPr lang="sv-SE" dirty="0"/>
          </a:p>
        </p:txBody>
      </p:sp>
      <p:sp>
        <p:nvSpPr>
          <p:cNvPr id="22" name="Platshållare för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9111108" y="2265363"/>
            <a:ext cx="2328760" cy="78044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 smtClean="0"/>
              <a:t>Område</a:t>
            </a:r>
            <a:endParaRPr lang="sv-SE" dirty="0"/>
          </a:p>
        </p:txBody>
      </p:sp>
      <p:sp>
        <p:nvSpPr>
          <p:cNvPr id="20" name="Platshållare för text 6"/>
          <p:cNvSpPr>
            <a:spLocks noGrp="1"/>
          </p:cNvSpPr>
          <p:nvPr>
            <p:ph type="body" sz="quarter" idx="25" hasCustomPrompt="1"/>
          </p:nvPr>
        </p:nvSpPr>
        <p:spPr>
          <a:xfrm>
            <a:off x="6348413" y="2265363"/>
            <a:ext cx="2295525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sv-SE" dirty="0" smtClean="0"/>
              <a:t>Område</a:t>
            </a:r>
            <a:endParaRPr lang="sv-SE" dirty="0"/>
          </a:p>
        </p:txBody>
      </p:sp>
      <p:sp>
        <p:nvSpPr>
          <p:cNvPr id="18" name="Platshållare för text 5"/>
          <p:cNvSpPr>
            <a:spLocks noGrp="1"/>
          </p:cNvSpPr>
          <p:nvPr>
            <p:ph type="body" sz="quarter" idx="24" hasCustomPrompt="1"/>
          </p:nvPr>
        </p:nvSpPr>
        <p:spPr>
          <a:xfrm>
            <a:off x="3592513" y="2265363"/>
            <a:ext cx="2308327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pPr lvl="0"/>
            <a:r>
              <a:rPr lang="sv-SE" dirty="0" smtClean="0"/>
              <a:t>Område</a:t>
            </a:r>
            <a:endParaRPr lang="sv-SE" dirty="0"/>
          </a:p>
        </p:txBody>
      </p:sp>
      <p:sp>
        <p:nvSpPr>
          <p:cNvPr id="16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816165" y="2265363"/>
            <a:ext cx="2309025" cy="78044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sv-SE" dirty="0" smtClean="0"/>
              <a:t>Område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7768276" y="1394628"/>
            <a:ext cx="3671592" cy="421018"/>
          </a:xfrm>
        </p:spPr>
        <p:txBody>
          <a:bodyPr lIns="0" tIns="0" rIns="72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Insynsrådet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822302" y="1394627"/>
            <a:ext cx="6617887" cy="421018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GD Stab</a:t>
            </a:r>
          </a:p>
        </p:txBody>
      </p:sp>
      <p:sp>
        <p:nvSpPr>
          <p:cNvPr id="15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822302" y="617444"/>
            <a:ext cx="10617566" cy="402211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 smtClean="0"/>
              <a:t>Generaldirektör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04790" y="6262310"/>
            <a:ext cx="8180389" cy="453146"/>
          </a:xfrm>
        </p:spPr>
        <p:txBody>
          <a:bodyPr rIns="0"/>
          <a:lstStyle>
            <a:lvl1pPr algn="r">
              <a:defRPr sz="26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811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 Bild med text/kontakt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  <p:sp>
        <p:nvSpPr>
          <p:cNvPr id="6" name="Rektangel 2"/>
          <p:cNvSpPr/>
          <p:nvPr/>
        </p:nvSpPr>
        <p:spPr>
          <a:xfrm>
            <a:off x="4504520" y="3776976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504520" y="2265898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5314441"/>
            <a:ext cx="5471761" cy="922848"/>
          </a:xfrm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sv-SE" dirty="0" smtClean="0"/>
              <a:t>Skriv in text här</a:t>
            </a:r>
          </a:p>
        </p:txBody>
      </p:sp>
      <p:sp>
        <p:nvSpPr>
          <p:cNvPr id="16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623888" y="4758018"/>
            <a:ext cx="5471761" cy="399198"/>
          </a:xfrm>
        </p:spPr>
        <p:txBody>
          <a:bodyPr lIns="0" tIns="0"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ingresstext här</a:t>
            </a:r>
          </a:p>
        </p:txBody>
      </p:sp>
      <p:sp>
        <p:nvSpPr>
          <p:cNvPr id="17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623888" y="4124363"/>
            <a:ext cx="5471761" cy="440521"/>
          </a:xfrm>
        </p:spPr>
        <p:txBody>
          <a:bodyPr lIns="0" tIns="0"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text här</a:t>
            </a:r>
          </a:p>
        </p:txBody>
      </p:sp>
      <p:sp>
        <p:nvSpPr>
          <p:cNvPr id="18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3283336"/>
            <a:ext cx="5471761" cy="401696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Skriv kort text/din avdelning/titel här 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9" y="2479027"/>
            <a:ext cx="5471760" cy="649902"/>
          </a:xfrm>
        </p:spPr>
        <p:txBody>
          <a:bodyPr rIns="0">
            <a:noAutofit/>
          </a:bodyPr>
          <a:lstStyle>
            <a:lvl1pPr algn="r">
              <a:defRPr sz="4000" baseline="0"/>
            </a:lvl1pPr>
          </a:lstStyle>
          <a:p>
            <a:r>
              <a:rPr lang="sv-SE" dirty="0" smtClean="0"/>
              <a:t>Skriv en kort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681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2"/>
          <p:cNvSpPr/>
          <p:nvPr/>
        </p:nvSpPr>
        <p:spPr>
          <a:xfrm>
            <a:off x="4504519" y="4453632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504871" y="2265363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4240" y="2624328"/>
            <a:ext cx="5471760" cy="1463040"/>
          </a:xfrm>
        </p:spPr>
        <p:txBody>
          <a:bodyPr rIns="0" anchor="ctr">
            <a:noAutofit/>
          </a:bodyPr>
          <a:lstStyle>
            <a:lvl1pPr algn="r">
              <a:defRPr sz="4000" baseline="0"/>
            </a:lvl1pPr>
          </a:lstStyle>
          <a:p>
            <a:r>
              <a:rPr lang="sv-SE" dirty="0" smtClean="0"/>
              <a:t>Skriv en rubrik här</a:t>
            </a:r>
            <a:endParaRPr lang="sv-SE" dirty="0"/>
          </a:p>
        </p:txBody>
      </p:sp>
      <p:sp>
        <p:nvSpPr>
          <p:cNvPr id="7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86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 Brödkaka med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4429" r="116"/>
          <a:stretch/>
        </p:blipFill>
        <p:spPr>
          <a:xfrm>
            <a:off x="7463882" y="1632101"/>
            <a:ext cx="4728117" cy="5225899"/>
          </a:xfrm>
          <a:prstGeom prst="rect">
            <a:avLst/>
          </a:prstGeom>
        </p:spPr>
      </p:pic>
      <p:sp>
        <p:nvSpPr>
          <p:cNvPr id="6" name="Rektangel 2"/>
          <p:cNvSpPr/>
          <p:nvPr/>
        </p:nvSpPr>
        <p:spPr>
          <a:xfrm>
            <a:off x="3118709" y="4956275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1"/>
          <p:cNvSpPr/>
          <p:nvPr/>
        </p:nvSpPr>
        <p:spPr>
          <a:xfrm>
            <a:off x="3118709" y="3082006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3457195"/>
            <a:ext cx="6911975" cy="1260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Skriv en kort ingress här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1377950"/>
            <a:ext cx="6911975" cy="1348599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Skriv in din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441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 Centrerad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2"/>
          <p:cNvSpPr/>
          <p:nvPr/>
        </p:nvSpPr>
        <p:spPr>
          <a:xfrm>
            <a:off x="5028725" y="4956275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1"/>
          <p:cNvSpPr/>
          <p:nvPr/>
        </p:nvSpPr>
        <p:spPr>
          <a:xfrm>
            <a:off x="5028725" y="3082006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2652737" y="3433649"/>
            <a:ext cx="6911975" cy="1260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Skriv en kort ingress här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1708786"/>
            <a:ext cx="10944225" cy="1026336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Skriv in din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214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. Rubrik och innehåll*"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101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 Bild med tex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"/>
          <p:cNvSpPr/>
          <p:nvPr/>
        </p:nvSpPr>
        <p:spPr>
          <a:xfrm>
            <a:off x="627464" y="2276529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  <p:sp>
        <p:nvSpPr>
          <p:cNvPr id="4" name="Platshållare för text 4"/>
          <p:cNvSpPr>
            <a:spLocks noGrp="1"/>
          </p:cNvSpPr>
          <p:nvPr>
            <p:ph type="body" sz="quarter" idx="23"/>
          </p:nvPr>
        </p:nvSpPr>
        <p:spPr>
          <a:xfrm>
            <a:off x="623888" y="5366327"/>
            <a:ext cx="5471761" cy="87096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6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623888" y="4730494"/>
            <a:ext cx="5471761" cy="536357"/>
          </a:xfrm>
        </p:spPr>
        <p:txBody>
          <a:bodyPr lIns="0" tIns="0" r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ingresstext här</a:t>
            </a:r>
          </a:p>
        </p:txBody>
      </p:sp>
      <p:sp>
        <p:nvSpPr>
          <p:cNvPr id="17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623888" y="2536536"/>
            <a:ext cx="5471761" cy="1587407"/>
          </a:xfrm>
        </p:spPr>
        <p:txBody>
          <a:bodyPr lIns="0" tIns="0" r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ingresstext här</a:t>
            </a:r>
          </a:p>
        </p:txBody>
      </p:sp>
      <p:sp>
        <p:nvSpPr>
          <p:cNvPr id="18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1920748"/>
            <a:ext cx="5471761" cy="337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Skriv en kort ingress här</a:t>
            </a:r>
            <a:endParaRPr lang="sv-SE" dirty="0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9" y="368300"/>
            <a:ext cx="5471760" cy="1334165"/>
          </a:xfrm>
        </p:spPr>
        <p:txBody>
          <a:bodyPr rIns="0">
            <a:noAutofit/>
          </a:bodyPr>
          <a:lstStyle>
            <a:lvl1pPr algn="l">
              <a:defRPr sz="4000" baseline="0"/>
            </a:lvl1pPr>
          </a:lstStyle>
          <a:p>
            <a:r>
              <a:rPr lang="sv-SE" dirty="0" smtClean="0"/>
              <a:t>Skriv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79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. Start/Slu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E2336002-00BD-4BB5-876E-7F4120B70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68" y="3074429"/>
            <a:ext cx="5349780" cy="7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2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. Text - Stående skärm* använd 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6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676" y="791684"/>
            <a:ext cx="1263799" cy="257466"/>
          </a:xfrm>
          <a:prstGeom prst="rect">
            <a:avLst/>
          </a:prstGeom>
        </p:spPr>
      </p:pic>
      <p:sp>
        <p:nvSpPr>
          <p:cNvPr id="3" name="Platshållare för text 1"/>
          <p:cNvSpPr>
            <a:spLocks noGrp="1"/>
          </p:cNvSpPr>
          <p:nvPr>
            <p:ph type="body" orient="vert" idx="1"/>
          </p:nvPr>
        </p:nvSpPr>
        <p:spPr>
          <a:xfrm>
            <a:off x="623888" y="368299"/>
            <a:ext cx="9287506" cy="6234523"/>
          </a:xfrm>
        </p:spPr>
        <p:txBody>
          <a:bodyPr vert="eaVert"/>
          <a:lstStyle>
            <a:lvl1pPr marL="177800" indent="-177800">
              <a:defRPr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 rot="5400000">
            <a:off x="7819029" y="2853740"/>
            <a:ext cx="6234519" cy="1263650"/>
          </a:xfrm>
        </p:spPr>
        <p:txBody>
          <a:bodyPr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596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. Bild och text - Stående skärm* använd 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676" y="791684"/>
            <a:ext cx="1263799" cy="257466"/>
          </a:xfrm>
          <a:prstGeom prst="rect">
            <a:avLst/>
          </a:prstGeom>
        </p:spPr>
      </p:pic>
      <p:sp>
        <p:nvSpPr>
          <p:cNvPr id="11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5400000">
            <a:off x="4878571" y="-455424"/>
            <a:ext cx="6857999" cy="7768855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504000" tIns="180000" anchor="t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  <p:sp>
        <p:nvSpPr>
          <p:cNvPr id="3" name="Platshållare för text 1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1883735" cy="6216428"/>
          </a:xfrm>
        </p:spPr>
        <p:txBody>
          <a:bodyPr vert="eaVert"/>
          <a:lstStyle>
            <a:lvl1pPr marL="177800" indent="-177800">
              <a:defRPr/>
            </a:lvl1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orient="vert" hasCustomPrompt="1"/>
          </p:nvPr>
        </p:nvSpPr>
        <p:spPr>
          <a:xfrm>
            <a:off x="3051177" y="368300"/>
            <a:ext cx="1142114" cy="6213253"/>
          </a:xfrm>
        </p:spPr>
        <p:txBody>
          <a:bodyPr vert="eaVert"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3379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. Startsida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9" y="363281"/>
            <a:ext cx="2378353" cy="330591"/>
          </a:xfrm>
          <a:prstGeom prst="rect">
            <a:avLst/>
          </a:prstGeom>
        </p:spPr>
      </p:pic>
      <p:sp>
        <p:nvSpPr>
          <p:cNvPr id="46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46" y="989814"/>
            <a:ext cx="12081654" cy="5868186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504000" tIns="180000" anchor="t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47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106086" y="5080375"/>
            <a:ext cx="7412953" cy="522808"/>
          </a:xfrm>
          <a:gradFill>
            <a:gsLst>
              <a:gs pos="0">
                <a:srgbClr val="F26808"/>
              </a:gs>
              <a:gs pos="70000">
                <a:srgbClr val="E64011">
                  <a:alpha val="90000"/>
                </a:srgbClr>
              </a:gs>
            </a:gsLst>
            <a:lin ang="0" scaled="0"/>
          </a:gradFill>
        </p:spPr>
        <p:txBody>
          <a:bodyPr wrap="square" lIns="540000" tIns="36000" rIns="144000" bIns="180000">
            <a:spAutoFit/>
          </a:bodyPr>
          <a:lstStyle>
            <a:lvl1pPr marL="0" indent="0" algn="l">
              <a:buNone/>
              <a:defRPr sz="2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en ingress eller ditt namn här</a:t>
            </a:r>
          </a:p>
        </p:txBody>
      </p:sp>
      <p:sp>
        <p:nvSpPr>
          <p:cNvPr id="54" name="Rubrik 1"/>
          <p:cNvSpPr>
            <a:spLocks noGrp="1"/>
          </p:cNvSpPr>
          <p:nvPr>
            <p:ph type="title" hasCustomPrompt="1"/>
          </p:nvPr>
        </p:nvSpPr>
        <p:spPr>
          <a:xfrm>
            <a:off x="106086" y="4162862"/>
            <a:ext cx="7412953" cy="917513"/>
          </a:xfrm>
          <a:gradFill>
            <a:gsLst>
              <a:gs pos="0">
                <a:srgbClr val="F26908"/>
              </a:gs>
              <a:gs pos="70000">
                <a:srgbClr val="E64011">
                  <a:alpha val="90000"/>
                </a:srgbClr>
              </a:gs>
            </a:gsLst>
            <a:lin ang="0" scaled="1"/>
          </a:gradFill>
        </p:spPr>
        <p:txBody>
          <a:bodyPr lIns="540000" tIns="180000" rIns="180000" bIns="180000">
            <a:spAutoFit/>
          </a:bodyPr>
          <a:lstStyle>
            <a:lvl1pPr>
              <a:defRPr lang="sv-SE" sz="4000" kern="1200" baseline="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sv-SE" dirty="0"/>
              <a:t>Skriv in en välkomsthälsning här</a:t>
            </a:r>
          </a:p>
        </p:txBody>
      </p:sp>
    </p:spTree>
    <p:extLst>
      <p:ext uri="{BB962C8B-B14F-4D97-AF65-F5344CB8AC3E}">
        <p14:creationId xmlns:p14="http://schemas.microsoft.com/office/powerpoint/2010/main" val="1820206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. Rubrik och innehåll*"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65565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Kapitelsida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5888" y="1916113"/>
            <a:ext cx="12076111" cy="4321176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504000" tIns="180000" anchor="t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3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7535863" y="368300"/>
            <a:ext cx="4032250" cy="1260475"/>
          </a:xfrm>
        </p:spPr>
        <p:txBody>
          <a:bodyPr bIns="72000" anchor="b">
            <a:normAutofit/>
          </a:bodyPr>
          <a:lstStyle>
            <a:lvl1pPr marL="0" indent="0" algn="r">
              <a:buNone/>
              <a:defRPr sz="2000" b="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ingress här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6551612" cy="126047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2148021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tshållare för bild 1"/>
          <p:cNvSpPr>
            <a:spLocks noGrp="1"/>
          </p:cNvSpPr>
          <p:nvPr>
            <p:ph type="pic" sz="quarter" idx="39" hasCustomPrompt="1"/>
          </p:nvPr>
        </p:nvSpPr>
        <p:spPr>
          <a:xfrm>
            <a:off x="6096000" y="6453188"/>
            <a:ext cx="6096000" cy="4048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sv-SE" dirty="0"/>
              <a:t>Använder du bara en sida kan du dra upp bildhållaren och placera en bild här</a:t>
            </a:r>
          </a:p>
        </p:txBody>
      </p:sp>
      <p:sp>
        <p:nvSpPr>
          <p:cNvPr id="96" name="Platshållare numm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6354352" y="5420222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7" name="Platshållare numm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48413" y="4791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8" name="Platshållare numm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48413" y="41627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9" name="Platshållare nummer 9"/>
          <p:cNvSpPr>
            <a:spLocks noGrp="1"/>
          </p:cNvSpPr>
          <p:nvPr>
            <p:ph type="body" sz="quarter" idx="30" hasCustomPrompt="1"/>
          </p:nvPr>
        </p:nvSpPr>
        <p:spPr>
          <a:xfrm>
            <a:off x="6348413" y="35339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100" name="Platshållare nummer 8"/>
          <p:cNvSpPr>
            <a:spLocks noGrp="1"/>
          </p:cNvSpPr>
          <p:nvPr>
            <p:ph type="body" sz="quarter" idx="31" hasCustomPrompt="1"/>
          </p:nvPr>
        </p:nvSpPr>
        <p:spPr>
          <a:xfrm>
            <a:off x="6348413" y="29052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101" name="Platshållare nummer 7"/>
          <p:cNvSpPr>
            <a:spLocks noGrp="1"/>
          </p:cNvSpPr>
          <p:nvPr>
            <p:ph type="body" sz="quarter" idx="32" hasCustomPrompt="1"/>
          </p:nvPr>
        </p:nvSpPr>
        <p:spPr>
          <a:xfrm>
            <a:off x="6348413" y="2276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4" name="Platshållare numm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38941" y="5420222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3" name="Platshållare numm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33002" y="4791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2" name="Platshållare numm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33002" y="41627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1" name="Platshållare nummer 3"/>
          <p:cNvSpPr>
            <a:spLocks noGrp="1"/>
          </p:cNvSpPr>
          <p:nvPr>
            <p:ph type="body" sz="quarter" idx="23" hasCustomPrompt="1"/>
          </p:nvPr>
        </p:nvSpPr>
        <p:spPr>
          <a:xfrm>
            <a:off x="633002" y="35339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90" name="Platshållare numm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33002" y="29052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89" name="Platshållare nummer 1"/>
          <p:cNvSpPr>
            <a:spLocks noGrp="1"/>
          </p:cNvSpPr>
          <p:nvPr>
            <p:ph type="body" sz="quarter" idx="21" hasCustomPrompt="1"/>
          </p:nvPr>
        </p:nvSpPr>
        <p:spPr>
          <a:xfrm>
            <a:off x="633002" y="2276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/>
              <a:t>#</a:t>
            </a:r>
          </a:p>
          <a:p>
            <a:pPr lvl="1"/>
            <a:r>
              <a:rPr lang="sv-SE" dirty="0"/>
              <a:t>#</a:t>
            </a:r>
          </a:p>
          <a:p>
            <a:pPr lvl="2"/>
            <a:r>
              <a:rPr lang="sv-SE" dirty="0"/>
              <a:t>#</a:t>
            </a:r>
          </a:p>
          <a:p>
            <a:pPr lvl="3"/>
            <a:r>
              <a:rPr lang="sv-SE" dirty="0"/>
              <a:t>#</a:t>
            </a:r>
          </a:p>
          <a:p>
            <a:pPr lvl="4"/>
            <a:r>
              <a:rPr lang="sv-SE" dirty="0"/>
              <a:t>#</a:t>
            </a:r>
          </a:p>
        </p:txBody>
      </p:sp>
      <p:sp>
        <p:nvSpPr>
          <p:cNvPr id="102" name="Platshållare för text 13"/>
          <p:cNvSpPr>
            <a:spLocks noGrp="1"/>
          </p:cNvSpPr>
          <p:nvPr>
            <p:ph type="body" sz="quarter" idx="33" hasCustomPrompt="1"/>
          </p:nvPr>
        </p:nvSpPr>
        <p:spPr>
          <a:xfrm>
            <a:off x="7171236" y="5420222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103" name="Platshållare för text 12"/>
          <p:cNvSpPr>
            <a:spLocks noGrp="1"/>
          </p:cNvSpPr>
          <p:nvPr>
            <p:ph type="body" sz="quarter" idx="34" hasCustomPrompt="1"/>
          </p:nvPr>
        </p:nvSpPr>
        <p:spPr>
          <a:xfrm>
            <a:off x="7171236" y="47914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104" name="Platshållare för text 11"/>
          <p:cNvSpPr>
            <a:spLocks noGrp="1"/>
          </p:cNvSpPr>
          <p:nvPr>
            <p:ph type="body" sz="quarter" idx="35" hasCustomPrompt="1"/>
          </p:nvPr>
        </p:nvSpPr>
        <p:spPr>
          <a:xfrm>
            <a:off x="7171236" y="41627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105" name="Platshållare för text 10"/>
          <p:cNvSpPr>
            <a:spLocks noGrp="1"/>
          </p:cNvSpPr>
          <p:nvPr>
            <p:ph type="body" sz="quarter" idx="36" hasCustomPrompt="1"/>
          </p:nvPr>
        </p:nvSpPr>
        <p:spPr>
          <a:xfrm>
            <a:off x="7171236" y="35339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106" name="Platshållare för text 9"/>
          <p:cNvSpPr>
            <a:spLocks noGrp="1"/>
          </p:cNvSpPr>
          <p:nvPr>
            <p:ph type="body" sz="quarter" idx="37" hasCustomPrompt="1"/>
          </p:nvPr>
        </p:nvSpPr>
        <p:spPr>
          <a:xfrm>
            <a:off x="7171236" y="29052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107" name="Platshållare för text 8"/>
          <p:cNvSpPr>
            <a:spLocks noGrp="1"/>
          </p:cNvSpPr>
          <p:nvPr>
            <p:ph type="body" sz="quarter" idx="38" hasCustomPrompt="1"/>
          </p:nvPr>
        </p:nvSpPr>
        <p:spPr>
          <a:xfrm>
            <a:off x="7171236" y="2276476"/>
            <a:ext cx="4387763" cy="539998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77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1455825" y="5420222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76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1455825" y="47914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75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1455825" y="41627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74" name="Platshållare för text 4"/>
          <p:cNvSpPr>
            <a:spLocks noGrp="1"/>
          </p:cNvSpPr>
          <p:nvPr>
            <p:ph type="body" sz="quarter" idx="11" hasCustomPrompt="1"/>
          </p:nvPr>
        </p:nvSpPr>
        <p:spPr>
          <a:xfrm>
            <a:off x="1455825" y="35339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73" name="Platshållare för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1455825" y="29052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72" name="Platshållare för 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1455825" y="2276476"/>
            <a:ext cx="4387763" cy="539998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texten</a:t>
            </a:r>
          </a:p>
        </p:txBody>
      </p:sp>
      <p:sp>
        <p:nvSpPr>
          <p:cNvPr id="29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7535863" y="368300"/>
            <a:ext cx="4032250" cy="1260475"/>
          </a:xfrm>
        </p:spPr>
        <p:txBody>
          <a:bodyPr bIns="72000" anchor="b">
            <a:normAutofit/>
          </a:bodyPr>
          <a:lstStyle>
            <a:lvl1pPr marL="0" indent="0" algn="r">
              <a:buNone/>
              <a:defRPr sz="2000" b="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ingress här</a:t>
            </a:r>
          </a:p>
        </p:txBody>
      </p:sp>
      <p:sp>
        <p:nvSpPr>
          <p:cNvPr id="95" name="Rubrik 1"/>
          <p:cNvSpPr>
            <a:spLocks noGrp="1"/>
          </p:cNvSpPr>
          <p:nvPr>
            <p:ph type="title" hasCustomPrompt="1"/>
          </p:nvPr>
        </p:nvSpPr>
        <p:spPr>
          <a:xfrm>
            <a:off x="623889" y="365126"/>
            <a:ext cx="6551612" cy="1263650"/>
          </a:xfrm>
        </p:spPr>
        <p:txBody>
          <a:bodyPr anchor="b"/>
          <a:lstStyle>
            <a:lvl1pPr>
              <a:defRPr/>
            </a:lvl1pPr>
          </a:lstStyle>
          <a:p>
            <a:r>
              <a:rPr lang="sv-SE" dirty="0"/>
              <a:t>Skriv in agenda här</a:t>
            </a:r>
          </a:p>
        </p:txBody>
      </p:sp>
    </p:spTree>
    <p:extLst>
      <p:ext uri="{BB962C8B-B14F-4D97-AF65-F5344CB8AC3E}">
        <p14:creationId xmlns:p14="http://schemas.microsoft.com/office/powerpoint/2010/main" val="288136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 Bild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3" name="Platshållare för innehåll 1"/>
          <p:cNvSpPr>
            <a:spLocks noGrp="1"/>
          </p:cNvSpPr>
          <p:nvPr>
            <p:ph idx="1" hasCustomPrompt="1"/>
          </p:nvPr>
        </p:nvSpPr>
        <p:spPr>
          <a:xfrm>
            <a:off x="623888" y="1916113"/>
            <a:ext cx="5822632" cy="4318000"/>
          </a:xfrm>
        </p:spPr>
        <p:txBody>
          <a:bodyPr/>
          <a:lstStyle/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5126"/>
            <a:ext cx="5822632" cy="1263650"/>
          </a:xfrm>
        </p:spPr>
        <p:txBody>
          <a:bodyPr anchor="b"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4267596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. Två texrutor*"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sz="half" idx="2" hasCustomPrompt="1"/>
          </p:nvPr>
        </p:nvSpPr>
        <p:spPr>
          <a:xfrm>
            <a:off x="6348413" y="1916113"/>
            <a:ext cx="5219699" cy="4321175"/>
          </a:xfrm>
        </p:spPr>
        <p:txBody>
          <a:bodyPr/>
          <a:lstStyle/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innehåll 1"/>
          <p:cNvSpPr>
            <a:spLocks noGrp="1"/>
          </p:cNvSpPr>
          <p:nvPr>
            <p:ph sz="half" idx="1" hasCustomPrompt="1"/>
          </p:nvPr>
        </p:nvSpPr>
        <p:spPr>
          <a:xfrm>
            <a:off x="623888" y="1916113"/>
            <a:ext cx="5219700" cy="43211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388553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Kapitelsida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5888" y="1916113"/>
            <a:ext cx="12076111" cy="4321176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504000" tIns="180000" anchor="t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  <p:sp>
        <p:nvSpPr>
          <p:cNvPr id="3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7535863" y="368300"/>
            <a:ext cx="4032250" cy="1260475"/>
          </a:xfrm>
        </p:spPr>
        <p:txBody>
          <a:bodyPr bIns="72000" anchor="b">
            <a:normAutofit/>
          </a:bodyPr>
          <a:lstStyle>
            <a:lvl1pPr marL="0" indent="0" algn="r">
              <a:buNone/>
              <a:defRPr sz="2000" b="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ingress här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6551612" cy="126047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596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. Jämförelse layout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2"/>
          <p:cNvSpPr/>
          <p:nvPr/>
        </p:nvSpPr>
        <p:spPr>
          <a:xfrm>
            <a:off x="6348112" y="2434776"/>
            <a:ext cx="522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1"/>
          <p:cNvSpPr/>
          <p:nvPr/>
        </p:nvSpPr>
        <p:spPr>
          <a:xfrm>
            <a:off x="623887" y="2434776"/>
            <a:ext cx="522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>
            <a:spLocks noGrp="1"/>
          </p:cNvSpPr>
          <p:nvPr>
            <p:ph sz="quarter" idx="4" hasCustomPrompt="1"/>
          </p:nvPr>
        </p:nvSpPr>
        <p:spPr>
          <a:xfrm>
            <a:off x="6348412" y="2708275"/>
            <a:ext cx="5219700" cy="35290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1"/>
          <p:cNvSpPr>
            <a:spLocks noGrp="1"/>
          </p:cNvSpPr>
          <p:nvPr>
            <p:ph sz="half" idx="2" hasCustomPrompt="1"/>
          </p:nvPr>
        </p:nvSpPr>
        <p:spPr>
          <a:xfrm>
            <a:off x="623889" y="2708276"/>
            <a:ext cx="5219700" cy="35290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6348411" y="1916113"/>
            <a:ext cx="5219701" cy="360363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Skriv in ingress här</a:t>
            </a:r>
          </a:p>
        </p:txBody>
      </p:sp>
      <p:sp>
        <p:nvSpPr>
          <p:cNvPr id="3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623888" y="1916113"/>
            <a:ext cx="5219701" cy="360363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Skriv in ingress här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10944224" cy="1260475"/>
          </a:xfrm>
        </p:spPr>
        <p:txBody>
          <a:bodyPr anchor="b"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227070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 Tom sida med logo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363168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. Tom sida utan logo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Skriv in en rubrik här</a:t>
            </a:r>
          </a:p>
        </p:txBody>
      </p:sp>
      <p:sp>
        <p:nvSpPr>
          <p:cNvPr id="4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sp>
        <p:nvSpPr>
          <p:cNvPr id="5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sp>
        <p:nvSpPr>
          <p:cNvPr id="6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 userDrawn="1"/>
        </p:nvSpPr>
        <p:spPr>
          <a:xfrm rot="5400000" flipV="1">
            <a:off x="-3371401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668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 Text med bild/diagram/tabell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/>
          <p:cNvSpPr/>
          <p:nvPr/>
        </p:nvSpPr>
        <p:spPr>
          <a:xfrm rot="16200000">
            <a:off x="3907201" y="4062887"/>
            <a:ext cx="432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1"/>
          <p:cNvSpPr>
            <a:spLocks noGrp="1"/>
          </p:cNvSpPr>
          <p:nvPr>
            <p:ph sz="half" idx="2" hasCustomPrompt="1"/>
          </p:nvPr>
        </p:nvSpPr>
        <p:spPr>
          <a:xfrm>
            <a:off x="6348413" y="1923916"/>
            <a:ext cx="5219700" cy="4313371"/>
          </a:xfrm>
        </p:spPr>
        <p:txBody>
          <a:bodyPr/>
          <a:lstStyle/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623888" y="1916113"/>
            <a:ext cx="5219701" cy="4321175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Skriv in text här, med eller utan punkter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10944225" cy="126047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47506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 Bildsida, 2 bilder med text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35863" y="3537287"/>
            <a:ext cx="4032249" cy="2700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6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35863" y="531188"/>
            <a:ext cx="4032250" cy="2700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9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623887" y="1916113"/>
            <a:ext cx="6551613" cy="4321175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in text här, med eller utan punkter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6551612" cy="126047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3508285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 Bildsida, 3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8115957" y="5257800"/>
            <a:ext cx="3438000" cy="97948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11" name="Platshållare för bild 3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0113" y="2265363"/>
            <a:ext cx="3438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Montera en bild genom att </a:t>
            </a:r>
            <a:br>
              <a:rPr lang="sv-SE" dirty="0"/>
            </a:br>
            <a:r>
              <a:rPr lang="sv-SE" dirty="0"/>
              <a:t>klicka på bildsymbolen i mitten</a:t>
            </a:r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4381631" y="5257800"/>
            <a:ext cx="3438000" cy="97948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80843" y="2265363"/>
            <a:ext cx="3438788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Montera en bild genom att </a:t>
            </a:r>
            <a:br>
              <a:rPr lang="sv-SE" dirty="0"/>
            </a:br>
            <a:r>
              <a:rPr lang="sv-SE" dirty="0"/>
              <a:t>klicka på bildsymbolen i mitten</a:t>
            </a:r>
          </a:p>
        </p:txBody>
      </p:sp>
      <p:sp>
        <p:nvSpPr>
          <p:cNvPr id="14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5257800"/>
            <a:ext cx="3461417" cy="979488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887" y="2265363"/>
            <a:ext cx="3438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24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</a:t>
            </a:r>
            <a:br>
              <a:rPr lang="sv-SE" dirty="0"/>
            </a:br>
            <a:r>
              <a:rPr lang="sv-SE" dirty="0"/>
              <a:t>på bildsymbolen i mitten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005822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 Bildsida, 4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9228111" y="5251450"/>
            <a:ext cx="2340001" cy="98583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4" name="Platshållare för bild 4"/>
          <p:cNvSpPr>
            <a:spLocks noGrp="1"/>
          </p:cNvSpPr>
          <p:nvPr>
            <p:ph type="pic" sz="quarter" idx="24" hasCustomPrompt="1"/>
          </p:nvPr>
        </p:nvSpPr>
        <p:spPr>
          <a:xfrm>
            <a:off x="9228113" y="2265363"/>
            <a:ext cx="2340000" cy="2740025"/>
          </a:xfrm>
          <a:noFill/>
        </p:spPr>
        <p:txBody>
          <a:bodyPr lIns="360000" tIns="3600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Montera en bild genom att klicka </a:t>
            </a:r>
            <a:br>
              <a:rPr lang="sv-SE" dirty="0"/>
            </a:br>
            <a:r>
              <a:rPr lang="sv-SE" dirty="0"/>
              <a:t>på bildsymbolen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6371663" y="5251450"/>
            <a:ext cx="2328374" cy="98583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11" name="Platshållare för bild 3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60037" y="2265363"/>
            <a:ext cx="2340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60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Montera en bild genom att klicka </a:t>
            </a:r>
            <a:br>
              <a:rPr lang="sv-SE" dirty="0"/>
            </a:br>
            <a:r>
              <a:rPr lang="sv-SE" dirty="0"/>
              <a:t>på bildsymbolen</a:t>
            </a:r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3491962" y="5251450"/>
            <a:ext cx="2351626" cy="985837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91962" y="2265363"/>
            <a:ext cx="2340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60000" tIns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sv-SE" sz="1600" b="1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Montera en bild genom att klicka </a:t>
            </a:r>
            <a:br>
              <a:rPr lang="sv-SE" dirty="0"/>
            </a:br>
            <a:r>
              <a:rPr lang="sv-SE" dirty="0"/>
              <a:t>på bildsymbolen</a:t>
            </a:r>
          </a:p>
        </p:txBody>
      </p:sp>
      <p:sp>
        <p:nvSpPr>
          <p:cNvPr id="14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5251450"/>
            <a:ext cx="2339999" cy="9858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/>
              <a:t>Skriv en bildtext här</a:t>
            </a:r>
          </a:p>
        </p:txBody>
      </p:sp>
      <p:sp>
        <p:nvSpPr>
          <p:cNvPr id="9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887" y="2265363"/>
            <a:ext cx="2340000" cy="2736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360000" tIns="360000">
            <a:noAutofit/>
          </a:bodyPr>
          <a:lstStyle>
            <a:lvl1pPr marL="0" indent="0"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</a:t>
            </a:r>
            <a:br>
              <a:rPr lang="sv-SE" dirty="0"/>
            </a:br>
            <a:r>
              <a:rPr lang="sv-SE" dirty="0"/>
              <a:t>på bildsymbolen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2415007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 Organisation, orange med v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/>
          <p:cNvSpPr/>
          <p:nvPr/>
        </p:nvSpPr>
        <p:spPr>
          <a:xfrm>
            <a:off x="8932463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166582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400700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634818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4" y="966000"/>
                </a:lnTo>
                <a:lnTo>
                  <a:pt x="2753994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/>
          <p:nvPr/>
        </p:nvSpPr>
        <p:spPr>
          <a:xfrm>
            <a:off x="7642796" y="1250998"/>
            <a:ext cx="3925317" cy="684000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289685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623889" y="1250998"/>
            <a:ext cx="6890662" cy="6840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2" name="object 1"/>
          <p:cNvSpPr txBox="1"/>
          <p:nvPr/>
        </p:nvSpPr>
        <p:spPr>
          <a:xfrm>
            <a:off x="623888" y="432319"/>
            <a:ext cx="10944225" cy="6840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27" name="Platshållare för text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1375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6" name="Platshållare för text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48413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5" name="Platshållare för text 9"/>
          <p:cNvSpPr>
            <a:spLocks noGrp="1"/>
          </p:cNvSpPr>
          <p:nvPr>
            <p:ph type="body" sz="quarter" idx="28" hasCustomPrompt="1"/>
          </p:nvPr>
        </p:nvSpPr>
        <p:spPr>
          <a:xfrm>
            <a:off x="3592615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4" name="Platshållare för text 8"/>
          <p:cNvSpPr>
            <a:spLocks noGrp="1"/>
          </p:cNvSpPr>
          <p:nvPr>
            <p:ph type="body" sz="quarter" idx="27" hasCustomPrompt="1"/>
          </p:nvPr>
        </p:nvSpPr>
        <p:spPr>
          <a:xfrm>
            <a:off x="816188" y="326718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bg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2" name="Platshållare för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9111108" y="2265363"/>
            <a:ext cx="2328760" cy="78044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20" name="Platshållare för text 6"/>
          <p:cNvSpPr>
            <a:spLocks noGrp="1"/>
          </p:cNvSpPr>
          <p:nvPr>
            <p:ph type="body" sz="quarter" idx="25" hasCustomPrompt="1"/>
          </p:nvPr>
        </p:nvSpPr>
        <p:spPr>
          <a:xfrm>
            <a:off x="6348413" y="2265363"/>
            <a:ext cx="2295525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18" name="Platshållare för text 5"/>
          <p:cNvSpPr>
            <a:spLocks noGrp="1"/>
          </p:cNvSpPr>
          <p:nvPr>
            <p:ph type="body" sz="quarter" idx="24" hasCustomPrompt="1"/>
          </p:nvPr>
        </p:nvSpPr>
        <p:spPr>
          <a:xfrm>
            <a:off x="3592513" y="2265363"/>
            <a:ext cx="2308327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16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816165" y="2265363"/>
            <a:ext cx="2309025" cy="78044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7768276" y="1394628"/>
            <a:ext cx="3671592" cy="421018"/>
          </a:xfrm>
        </p:spPr>
        <p:txBody>
          <a:bodyPr lIns="0" tIns="0" rIns="72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Insynsrådet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822302" y="1394627"/>
            <a:ext cx="6617887" cy="421018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GD Stab</a:t>
            </a:r>
          </a:p>
        </p:txBody>
      </p:sp>
      <p:sp>
        <p:nvSpPr>
          <p:cNvPr id="15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822302" y="617444"/>
            <a:ext cx="10617566" cy="402211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/>
              <a:t>Generaldirektör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04791" y="6262310"/>
            <a:ext cx="8180389" cy="453146"/>
          </a:xfrm>
        </p:spPr>
        <p:txBody>
          <a:bodyPr rIns="0"/>
          <a:lstStyle>
            <a:lvl1pPr algn="r">
              <a:defRPr sz="2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1079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 Organisation, ljus med sv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/>
          <p:cNvSpPr/>
          <p:nvPr/>
        </p:nvSpPr>
        <p:spPr>
          <a:xfrm>
            <a:off x="8932463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166582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400700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5" y="966000"/>
                </a:lnTo>
                <a:lnTo>
                  <a:pt x="2753995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634818" y="2050564"/>
            <a:ext cx="2628000" cy="4104000"/>
          </a:xfrm>
          <a:custGeom>
            <a:avLst/>
            <a:gdLst/>
            <a:ahLst/>
            <a:cxnLst/>
            <a:rect l="l" t="t" r="r" b="b"/>
            <a:pathLst>
              <a:path w="2753995" h="966469">
                <a:moveTo>
                  <a:pt x="0" y="966000"/>
                </a:moveTo>
                <a:lnTo>
                  <a:pt x="2753994" y="966000"/>
                </a:lnTo>
                <a:lnTo>
                  <a:pt x="2753994" y="0"/>
                </a:lnTo>
                <a:lnTo>
                  <a:pt x="0" y="0"/>
                </a:lnTo>
                <a:lnTo>
                  <a:pt x="0" y="966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/>
          <p:nvPr/>
        </p:nvSpPr>
        <p:spPr>
          <a:xfrm>
            <a:off x="7642796" y="1250998"/>
            <a:ext cx="3925317" cy="68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56210" rIns="0" bIns="0" rtlCol="0">
            <a:spAutoFit/>
          </a:bodyPr>
          <a:lstStyle/>
          <a:p>
            <a:pPr marL="1289685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623889" y="1250998"/>
            <a:ext cx="6890662" cy="6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12" name="object 1"/>
          <p:cNvSpPr txBox="1"/>
          <p:nvPr/>
        </p:nvSpPr>
        <p:spPr>
          <a:xfrm>
            <a:off x="623888" y="438897"/>
            <a:ext cx="10944225" cy="6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endParaRPr sz="2400" dirty="0">
              <a:latin typeface="+mj-lt"/>
              <a:cs typeface="Europa-Regular"/>
            </a:endParaRPr>
          </a:p>
        </p:txBody>
      </p:sp>
      <p:sp>
        <p:nvSpPr>
          <p:cNvPr id="27" name="Platshållare för text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1375" y="3273765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6" name="Platshållare för text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48413" y="3273766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5" name="Platshållare för text 9"/>
          <p:cNvSpPr>
            <a:spLocks noGrp="1"/>
          </p:cNvSpPr>
          <p:nvPr>
            <p:ph type="body" sz="quarter" idx="28" hasCustomPrompt="1"/>
          </p:nvPr>
        </p:nvSpPr>
        <p:spPr>
          <a:xfrm>
            <a:off x="3592615" y="3273766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4" name="Platshållare för text 8"/>
          <p:cNvSpPr>
            <a:spLocks noGrp="1"/>
          </p:cNvSpPr>
          <p:nvPr>
            <p:ph type="body" sz="quarter" idx="27" hasCustomPrompt="1"/>
          </p:nvPr>
        </p:nvSpPr>
        <p:spPr>
          <a:xfrm>
            <a:off x="816188" y="3275473"/>
            <a:ext cx="2308225" cy="2756939"/>
          </a:xfrm>
        </p:spPr>
        <p:txBody>
          <a:bodyPr>
            <a:normAutofit/>
          </a:bodyPr>
          <a:lstStyle>
            <a:lvl1pPr marL="269875" indent="-269875">
              <a:spcAft>
                <a:spcPts val="2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Avdelning</a:t>
            </a:r>
          </a:p>
        </p:txBody>
      </p:sp>
      <p:sp>
        <p:nvSpPr>
          <p:cNvPr id="22" name="Platshållare för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9111108" y="2265363"/>
            <a:ext cx="2328760" cy="78044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20" name="Platshållare för text 6"/>
          <p:cNvSpPr>
            <a:spLocks noGrp="1"/>
          </p:cNvSpPr>
          <p:nvPr>
            <p:ph type="body" sz="quarter" idx="25" hasCustomPrompt="1"/>
          </p:nvPr>
        </p:nvSpPr>
        <p:spPr>
          <a:xfrm>
            <a:off x="6348413" y="2265363"/>
            <a:ext cx="2295525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18" name="Platshållare för text 5"/>
          <p:cNvSpPr>
            <a:spLocks noGrp="1"/>
          </p:cNvSpPr>
          <p:nvPr>
            <p:ph type="body" sz="quarter" idx="24" hasCustomPrompt="1"/>
          </p:nvPr>
        </p:nvSpPr>
        <p:spPr>
          <a:xfrm>
            <a:off x="3592513" y="2265363"/>
            <a:ext cx="2308327" cy="780444"/>
          </a:xfrm>
        </p:spPr>
        <p:txBody>
          <a:bodyPr bIns="0">
            <a:normAutofit/>
          </a:bodyPr>
          <a:lstStyle>
            <a:lvl1pPr marL="0" indent="0">
              <a:buNone/>
              <a:defRPr sz="22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16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816165" y="2265363"/>
            <a:ext cx="2309025" cy="78044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Område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7768276" y="1394628"/>
            <a:ext cx="3671592" cy="421018"/>
          </a:xfrm>
        </p:spPr>
        <p:txBody>
          <a:bodyPr lIns="0" tIns="0" rIns="72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Insynsrådet</a:t>
            </a:r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822302" y="1394627"/>
            <a:ext cx="6617887" cy="421018"/>
          </a:xfrm>
        </p:spPr>
        <p:txBody>
          <a:bodyPr lIns="0" tIns="0" rIns="7200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GD Stab</a:t>
            </a:r>
          </a:p>
        </p:txBody>
      </p:sp>
      <p:sp>
        <p:nvSpPr>
          <p:cNvPr id="15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822302" y="617444"/>
            <a:ext cx="10617566" cy="402211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/>
              <a:t>Generaldirektör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04790" y="6262310"/>
            <a:ext cx="8180389" cy="453146"/>
          </a:xfrm>
        </p:spPr>
        <p:txBody>
          <a:bodyPr rIns="0"/>
          <a:lstStyle>
            <a:lvl1pPr algn="r">
              <a:defRPr sz="2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3306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 Bild med text/kontakt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6" name="Rektangel 2"/>
          <p:cNvSpPr/>
          <p:nvPr/>
        </p:nvSpPr>
        <p:spPr>
          <a:xfrm>
            <a:off x="4504520" y="3776976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504520" y="2265898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5314441"/>
            <a:ext cx="5471761" cy="922848"/>
          </a:xfrm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sv-SE" dirty="0"/>
              <a:t>Skriv in text här</a:t>
            </a:r>
          </a:p>
        </p:txBody>
      </p:sp>
      <p:sp>
        <p:nvSpPr>
          <p:cNvPr id="16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623888" y="4758018"/>
            <a:ext cx="5471761" cy="399198"/>
          </a:xfrm>
        </p:spPr>
        <p:txBody>
          <a:bodyPr lIns="0" tIns="0"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ingresstext här</a:t>
            </a:r>
          </a:p>
        </p:txBody>
      </p:sp>
      <p:sp>
        <p:nvSpPr>
          <p:cNvPr id="17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623888" y="4124363"/>
            <a:ext cx="5471761" cy="440521"/>
          </a:xfrm>
        </p:spPr>
        <p:txBody>
          <a:bodyPr lIns="0" tIns="0"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text här</a:t>
            </a:r>
          </a:p>
        </p:txBody>
      </p:sp>
      <p:sp>
        <p:nvSpPr>
          <p:cNvPr id="18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3283336"/>
            <a:ext cx="5471761" cy="401696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kort text/din avdelning/titel här </a:t>
            </a:r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9" y="2479027"/>
            <a:ext cx="5471760" cy="649902"/>
          </a:xfrm>
        </p:spPr>
        <p:txBody>
          <a:bodyPr rIns="0">
            <a:noAutofit/>
          </a:bodyPr>
          <a:lstStyle>
            <a:lvl1pPr algn="r">
              <a:defRPr sz="4000" baseline="0"/>
            </a:lvl1pPr>
          </a:lstStyle>
          <a:p>
            <a:r>
              <a:rPr lang="sv-SE" dirty="0"/>
              <a:t>Skriv en kort rubrik här</a:t>
            </a:r>
          </a:p>
        </p:txBody>
      </p:sp>
    </p:spTree>
    <p:extLst>
      <p:ext uri="{BB962C8B-B14F-4D97-AF65-F5344CB8AC3E}">
        <p14:creationId xmlns:p14="http://schemas.microsoft.com/office/powerpoint/2010/main" val="151717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tshållare för bild 1"/>
          <p:cNvSpPr>
            <a:spLocks noGrp="1"/>
          </p:cNvSpPr>
          <p:nvPr>
            <p:ph type="pic" sz="quarter" idx="39" hasCustomPrompt="1"/>
          </p:nvPr>
        </p:nvSpPr>
        <p:spPr>
          <a:xfrm>
            <a:off x="6096000" y="6453188"/>
            <a:ext cx="6096000" cy="4048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sv-SE" dirty="0" smtClean="0"/>
              <a:t>Använder du bara en sida kan du dra upp bildhållaren och placera en bild här</a:t>
            </a:r>
          </a:p>
        </p:txBody>
      </p:sp>
      <p:sp>
        <p:nvSpPr>
          <p:cNvPr id="96" name="Platshållare numm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6354352" y="5420222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7" name="Platshållare numm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48413" y="4791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8" name="Platshållare nummer 10"/>
          <p:cNvSpPr>
            <a:spLocks noGrp="1"/>
          </p:cNvSpPr>
          <p:nvPr>
            <p:ph type="body" sz="quarter" idx="29" hasCustomPrompt="1"/>
          </p:nvPr>
        </p:nvSpPr>
        <p:spPr>
          <a:xfrm>
            <a:off x="6348413" y="41627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9" name="Platshållare nummer 9"/>
          <p:cNvSpPr>
            <a:spLocks noGrp="1"/>
          </p:cNvSpPr>
          <p:nvPr>
            <p:ph type="body" sz="quarter" idx="30" hasCustomPrompt="1"/>
          </p:nvPr>
        </p:nvSpPr>
        <p:spPr>
          <a:xfrm>
            <a:off x="6348413" y="35339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100" name="Platshållare nummer 8"/>
          <p:cNvSpPr>
            <a:spLocks noGrp="1"/>
          </p:cNvSpPr>
          <p:nvPr>
            <p:ph type="body" sz="quarter" idx="31" hasCustomPrompt="1"/>
          </p:nvPr>
        </p:nvSpPr>
        <p:spPr>
          <a:xfrm>
            <a:off x="6348413" y="29052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101" name="Platshållare nummer 7"/>
          <p:cNvSpPr>
            <a:spLocks noGrp="1"/>
          </p:cNvSpPr>
          <p:nvPr>
            <p:ph type="body" sz="quarter" idx="32" hasCustomPrompt="1"/>
          </p:nvPr>
        </p:nvSpPr>
        <p:spPr>
          <a:xfrm>
            <a:off x="6348413" y="2276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4" name="Platshållare numm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38941" y="5420222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3" name="Platshållare numm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33002" y="4791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2" name="Platshållare numm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33002" y="41627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1" name="Platshållare nummer 3"/>
          <p:cNvSpPr>
            <a:spLocks noGrp="1"/>
          </p:cNvSpPr>
          <p:nvPr>
            <p:ph type="body" sz="quarter" idx="23" hasCustomPrompt="1"/>
          </p:nvPr>
        </p:nvSpPr>
        <p:spPr>
          <a:xfrm>
            <a:off x="633002" y="35339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90" name="Platshållare numm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33002" y="290522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89" name="Platshållare nummer 1"/>
          <p:cNvSpPr>
            <a:spLocks noGrp="1"/>
          </p:cNvSpPr>
          <p:nvPr>
            <p:ph type="body" sz="quarter" idx="21" hasCustomPrompt="1"/>
          </p:nvPr>
        </p:nvSpPr>
        <p:spPr>
          <a:xfrm>
            <a:off x="633002" y="2276474"/>
            <a:ext cx="540000" cy="540000"/>
          </a:xfrm>
          <a:solidFill>
            <a:schemeClr val="accent1"/>
          </a:solidFill>
        </p:spPr>
        <p:txBody>
          <a:bodyPr lIns="36000" tIns="72000" rIns="36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600">
                <a:latin typeface="+mn-lt"/>
              </a:defRPr>
            </a:lvl4pPr>
            <a:lvl5pPr marL="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dirty="0" smtClean="0"/>
              <a:t>#</a:t>
            </a:r>
          </a:p>
          <a:p>
            <a:pPr lvl="1"/>
            <a:r>
              <a:rPr lang="sv-SE" dirty="0" smtClean="0"/>
              <a:t>#</a:t>
            </a:r>
          </a:p>
          <a:p>
            <a:pPr lvl="2"/>
            <a:r>
              <a:rPr lang="sv-SE" dirty="0" smtClean="0"/>
              <a:t>#</a:t>
            </a:r>
          </a:p>
          <a:p>
            <a:pPr lvl="3"/>
            <a:r>
              <a:rPr lang="sv-SE" dirty="0" smtClean="0"/>
              <a:t>#</a:t>
            </a:r>
          </a:p>
          <a:p>
            <a:pPr lvl="4"/>
            <a:r>
              <a:rPr lang="sv-SE" dirty="0" smtClean="0"/>
              <a:t>#</a:t>
            </a:r>
            <a:endParaRPr lang="sv-SE" dirty="0"/>
          </a:p>
        </p:txBody>
      </p:sp>
      <p:sp>
        <p:nvSpPr>
          <p:cNvPr id="102" name="Platshållare för text 13"/>
          <p:cNvSpPr>
            <a:spLocks noGrp="1"/>
          </p:cNvSpPr>
          <p:nvPr>
            <p:ph type="body" sz="quarter" idx="33" hasCustomPrompt="1"/>
          </p:nvPr>
        </p:nvSpPr>
        <p:spPr>
          <a:xfrm>
            <a:off x="7171236" y="5420222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103" name="Platshållare för text 12"/>
          <p:cNvSpPr>
            <a:spLocks noGrp="1"/>
          </p:cNvSpPr>
          <p:nvPr>
            <p:ph type="body" sz="quarter" idx="34" hasCustomPrompt="1"/>
          </p:nvPr>
        </p:nvSpPr>
        <p:spPr>
          <a:xfrm>
            <a:off x="7171236" y="47914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104" name="Platshållare för text 11"/>
          <p:cNvSpPr>
            <a:spLocks noGrp="1"/>
          </p:cNvSpPr>
          <p:nvPr>
            <p:ph type="body" sz="quarter" idx="35" hasCustomPrompt="1"/>
          </p:nvPr>
        </p:nvSpPr>
        <p:spPr>
          <a:xfrm>
            <a:off x="7171236" y="41627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105" name="Platshållare för text 10"/>
          <p:cNvSpPr>
            <a:spLocks noGrp="1"/>
          </p:cNvSpPr>
          <p:nvPr>
            <p:ph type="body" sz="quarter" idx="36" hasCustomPrompt="1"/>
          </p:nvPr>
        </p:nvSpPr>
        <p:spPr>
          <a:xfrm>
            <a:off x="7171236" y="35339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106" name="Platshållare för text 9"/>
          <p:cNvSpPr>
            <a:spLocks noGrp="1"/>
          </p:cNvSpPr>
          <p:nvPr>
            <p:ph type="body" sz="quarter" idx="37" hasCustomPrompt="1"/>
          </p:nvPr>
        </p:nvSpPr>
        <p:spPr>
          <a:xfrm>
            <a:off x="7171236" y="29052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107" name="Platshållare för text 8"/>
          <p:cNvSpPr>
            <a:spLocks noGrp="1"/>
          </p:cNvSpPr>
          <p:nvPr>
            <p:ph type="body" sz="quarter" idx="38" hasCustomPrompt="1"/>
          </p:nvPr>
        </p:nvSpPr>
        <p:spPr>
          <a:xfrm>
            <a:off x="7171236" y="2276476"/>
            <a:ext cx="4387763" cy="539998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77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1455825" y="5420222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76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1455825" y="47914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75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1455825" y="41627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74" name="Platshållare för text 4"/>
          <p:cNvSpPr>
            <a:spLocks noGrp="1"/>
          </p:cNvSpPr>
          <p:nvPr>
            <p:ph type="body" sz="quarter" idx="11" hasCustomPrompt="1"/>
          </p:nvPr>
        </p:nvSpPr>
        <p:spPr>
          <a:xfrm>
            <a:off x="1455825" y="353397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73" name="Platshållare för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1455825" y="2905224"/>
            <a:ext cx="4387763" cy="540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72" name="Platshållare för 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1455825" y="2276476"/>
            <a:ext cx="4387763" cy="539998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Redigera texten</a:t>
            </a:r>
          </a:p>
        </p:txBody>
      </p:sp>
      <p:sp>
        <p:nvSpPr>
          <p:cNvPr id="29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7535863" y="368300"/>
            <a:ext cx="4032250" cy="1260475"/>
          </a:xfrm>
        </p:spPr>
        <p:txBody>
          <a:bodyPr bIns="72000" anchor="b">
            <a:normAutofit/>
          </a:bodyPr>
          <a:lstStyle>
            <a:lvl1pPr marL="0" indent="0" algn="r">
              <a:buNone/>
              <a:defRPr sz="2000" b="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Skriv en ingress här</a:t>
            </a:r>
          </a:p>
        </p:txBody>
      </p:sp>
      <p:sp>
        <p:nvSpPr>
          <p:cNvPr id="95" name="Rubrik 1"/>
          <p:cNvSpPr>
            <a:spLocks noGrp="1"/>
          </p:cNvSpPr>
          <p:nvPr>
            <p:ph type="title" hasCustomPrompt="1"/>
          </p:nvPr>
        </p:nvSpPr>
        <p:spPr>
          <a:xfrm>
            <a:off x="623889" y="365126"/>
            <a:ext cx="6551612" cy="1263650"/>
          </a:xfrm>
        </p:spPr>
        <p:txBody>
          <a:bodyPr anchor="b"/>
          <a:lstStyle>
            <a:lvl1pPr>
              <a:defRPr/>
            </a:lvl1pPr>
          </a:lstStyle>
          <a:p>
            <a:r>
              <a:rPr lang="sv-SE" dirty="0" smtClean="0"/>
              <a:t>Skriv in agenda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451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2"/>
          <p:cNvSpPr/>
          <p:nvPr/>
        </p:nvSpPr>
        <p:spPr>
          <a:xfrm>
            <a:off x="4504519" y="4453632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4504871" y="2265363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4240" y="2624328"/>
            <a:ext cx="5471760" cy="1463040"/>
          </a:xfrm>
        </p:spPr>
        <p:txBody>
          <a:bodyPr rIns="0" anchor="ctr">
            <a:noAutofit/>
          </a:bodyPr>
          <a:lstStyle>
            <a:lvl1pPr algn="r">
              <a:defRPr sz="4000" baseline="0"/>
            </a:lvl1pPr>
          </a:lstStyle>
          <a:p>
            <a:r>
              <a:rPr lang="sv-SE" dirty="0"/>
              <a:t>Skriv en rubrik här</a:t>
            </a:r>
          </a:p>
        </p:txBody>
      </p:sp>
      <p:sp>
        <p:nvSpPr>
          <p:cNvPr id="7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</p:spTree>
    <p:extLst>
      <p:ext uri="{BB962C8B-B14F-4D97-AF65-F5344CB8AC3E}">
        <p14:creationId xmlns:p14="http://schemas.microsoft.com/office/powerpoint/2010/main" val="1895607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 Brödkaka med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4429" r="116"/>
          <a:stretch/>
        </p:blipFill>
        <p:spPr>
          <a:xfrm>
            <a:off x="7463882" y="1632101"/>
            <a:ext cx="4728117" cy="5225899"/>
          </a:xfrm>
          <a:prstGeom prst="rect">
            <a:avLst/>
          </a:prstGeom>
        </p:spPr>
      </p:pic>
      <p:sp>
        <p:nvSpPr>
          <p:cNvPr id="6" name="Rektangel 2"/>
          <p:cNvSpPr/>
          <p:nvPr/>
        </p:nvSpPr>
        <p:spPr>
          <a:xfrm>
            <a:off x="3118709" y="4956275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1"/>
          <p:cNvSpPr/>
          <p:nvPr/>
        </p:nvSpPr>
        <p:spPr>
          <a:xfrm>
            <a:off x="3118709" y="3082006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3457195"/>
            <a:ext cx="6911975" cy="1260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en kort ingress här</a:t>
            </a:r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1377950"/>
            <a:ext cx="6911975" cy="1348599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in din rubrik här</a:t>
            </a:r>
          </a:p>
        </p:txBody>
      </p:sp>
    </p:spTree>
    <p:extLst>
      <p:ext uri="{BB962C8B-B14F-4D97-AF65-F5344CB8AC3E}">
        <p14:creationId xmlns:p14="http://schemas.microsoft.com/office/powerpoint/2010/main" val="2532083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 Centrerad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2"/>
          <p:cNvSpPr/>
          <p:nvPr/>
        </p:nvSpPr>
        <p:spPr>
          <a:xfrm>
            <a:off x="5028725" y="4956275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1"/>
          <p:cNvSpPr/>
          <p:nvPr/>
        </p:nvSpPr>
        <p:spPr>
          <a:xfrm>
            <a:off x="5028725" y="3082006"/>
            <a:ext cx="21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2652737" y="3433649"/>
            <a:ext cx="6911975" cy="1260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en kort ingress här</a:t>
            </a:r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1708786"/>
            <a:ext cx="10944225" cy="1026336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Skriv in din rubrik här</a:t>
            </a:r>
          </a:p>
        </p:txBody>
      </p:sp>
    </p:spTree>
    <p:extLst>
      <p:ext uri="{BB962C8B-B14F-4D97-AF65-F5344CB8AC3E}">
        <p14:creationId xmlns:p14="http://schemas.microsoft.com/office/powerpoint/2010/main" val="1013350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 Bild med tex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"/>
          <p:cNvSpPr/>
          <p:nvPr/>
        </p:nvSpPr>
        <p:spPr>
          <a:xfrm>
            <a:off x="627464" y="2276529"/>
            <a:ext cx="1591129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4" name="Platshållare för text 4"/>
          <p:cNvSpPr>
            <a:spLocks noGrp="1"/>
          </p:cNvSpPr>
          <p:nvPr>
            <p:ph type="body" sz="quarter" idx="23"/>
          </p:nvPr>
        </p:nvSpPr>
        <p:spPr>
          <a:xfrm>
            <a:off x="623888" y="5366327"/>
            <a:ext cx="5471761" cy="87096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3"/>
          <p:cNvSpPr>
            <a:spLocks noGrp="1"/>
          </p:cNvSpPr>
          <p:nvPr>
            <p:ph type="body" idx="22" hasCustomPrompt="1"/>
          </p:nvPr>
        </p:nvSpPr>
        <p:spPr>
          <a:xfrm>
            <a:off x="623888" y="4730494"/>
            <a:ext cx="5471761" cy="536357"/>
          </a:xfrm>
        </p:spPr>
        <p:txBody>
          <a:bodyPr lIns="0" tIns="0" r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ingresstext här</a:t>
            </a:r>
          </a:p>
        </p:txBody>
      </p:sp>
      <p:sp>
        <p:nvSpPr>
          <p:cNvPr id="17" name="Platshållare för text 2"/>
          <p:cNvSpPr>
            <a:spLocks noGrp="1"/>
          </p:cNvSpPr>
          <p:nvPr>
            <p:ph type="body" idx="21" hasCustomPrompt="1"/>
          </p:nvPr>
        </p:nvSpPr>
        <p:spPr>
          <a:xfrm>
            <a:off x="623888" y="2536536"/>
            <a:ext cx="5471761" cy="1587407"/>
          </a:xfrm>
        </p:spPr>
        <p:txBody>
          <a:bodyPr lIns="0" tIns="0" r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Skriv en ingresstext här</a:t>
            </a:r>
          </a:p>
        </p:txBody>
      </p:sp>
      <p:sp>
        <p:nvSpPr>
          <p:cNvPr id="18" name="Platshållare för text 1"/>
          <p:cNvSpPr>
            <a:spLocks noGrp="1"/>
          </p:cNvSpPr>
          <p:nvPr>
            <p:ph type="subTitle" idx="1" hasCustomPrompt="1"/>
          </p:nvPr>
        </p:nvSpPr>
        <p:spPr>
          <a:xfrm>
            <a:off x="623888" y="1920748"/>
            <a:ext cx="5471761" cy="337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Skriv en kort ingress här</a:t>
            </a:r>
          </a:p>
        </p:txBody>
      </p:sp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23889" y="368300"/>
            <a:ext cx="5471760" cy="1334165"/>
          </a:xfrm>
        </p:spPr>
        <p:txBody>
          <a:bodyPr rIns="0">
            <a:noAutofit/>
          </a:bodyPr>
          <a:lstStyle>
            <a:lvl1pPr algn="l">
              <a:defRPr sz="4000" baseline="0"/>
            </a:lvl1pPr>
          </a:lstStyle>
          <a:p>
            <a:r>
              <a:rPr lang="sv-SE" dirty="0"/>
              <a:t>Skriv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114745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1. Start/Slu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E2336002-00BD-4BB5-876E-7F4120B70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68" y="3074429"/>
            <a:ext cx="5349780" cy="7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9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. Text - Stående skärm* använd 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6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676" y="791684"/>
            <a:ext cx="1263799" cy="257466"/>
          </a:xfrm>
          <a:prstGeom prst="rect">
            <a:avLst/>
          </a:prstGeom>
        </p:spPr>
      </p:pic>
      <p:sp>
        <p:nvSpPr>
          <p:cNvPr id="3" name="Platshållare för text 1"/>
          <p:cNvSpPr>
            <a:spLocks noGrp="1"/>
          </p:cNvSpPr>
          <p:nvPr>
            <p:ph type="body" orient="vert" idx="1"/>
          </p:nvPr>
        </p:nvSpPr>
        <p:spPr>
          <a:xfrm>
            <a:off x="623888" y="368299"/>
            <a:ext cx="9287506" cy="6234523"/>
          </a:xfrm>
        </p:spPr>
        <p:txBody>
          <a:bodyPr vert="eaVert"/>
          <a:lstStyle>
            <a:lvl1pPr marL="177800" indent="-177800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 rot="5400000">
            <a:off x="7819029" y="2853740"/>
            <a:ext cx="6234519" cy="1263650"/>
          </a:xfrm>
        </p:spPr>
        <p:txBody>
          <a:bodyPr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766806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. Bild och text - Stående skärm* använd 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676" y="791684"/>
            <a:ext cx="1263799" cy="257466"/>
          </a:xfrm>
          <a:prstGeom prst="rect">
            <a:avLst/>
          </a:prstGeom>
        </p:spPr>
      </p:pic>
      <p:sp>
        <p:nvSpPr>
          <p:cNvPr id="11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5400000">
            <a:off x="4878571" y="-455424"/>
            <a:ext cx="6857999" cy="7768855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504000" tIns="180000" anchor="t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/>
              <a:t>Montera en bild genom att klicka på bildsymbolen i mitten</a:t>
            </a:r>
          </a:p>
        </p:txBody>
      </p:sp>
      <p:sp>
        <p:nvSpPr>
          <p:cNvPr id="3" name="Platshållare för text 1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1883735" cy="6216428"/>
          </a:xfrm>
        </p:spPr>
        <p:txBody>
          <a:bodyPr vert="eaVert"/>
          <a:lstStyle>
            <a:lvl1pPr marL="177800" indent="-177800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orient="vert" hasCustomPrompt="1"/>
          </p:nvPr>
        </p:nvSpPr>
        <p:spPr>
          <a:xfrm>
            <a:off x="3051177" y="368300"/>
            <a:ext cx="1142114" cy="6213253"/>
          </a:xfrm>
        </p:spPr>
        <p:txBody>
          <a:bodyPr vert="eaVert"/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421781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 Bild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1">
            <a:extLst>
              <a:ext uri="{FF2B5EF4-FFF2-40B4-BE49-F238E27FC236}">
                <a16:creationId xmlns:a16="http://schemas.microsoft.com/office/drawing/2014/main" id="{4E60C708-3500-4C5D-BD00-B03A03CDF7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3700" y="0"/>
            <a:ext cx="5448299" cy="6858000"/>
          </a:xfrm>
          <a:custGeom>
            <a:avLst/>
            <a:gdLst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0967275 w 12192000"/>
              <a:gd name="connsiteY2" fmla="*/ 174625 h 6318250"/>
              <a:gd name="connsiteX3" fmla="*/ 11471275 w 12192000"/>
              <a:gd name="connsiteY3" fmla="*/ 174625 h 6318250"/>
              <a:gd name="connsiteX4" fmla="*/ 11471275 w 12192000"/>
              <a:gd name="connsiteY4" fmla="*/ 0 h 6318250"/>
              <a:gd name="connsiteX5" fmla="*/ 12192000 w 12192000"/>
              <a:gd name="connsiteY5" fmla="*/ 0 h 6318250"/>
              <a:gd name="connsiteX6" fmla="*/ 12192000 w 12192000"/>
              <a:gd name="connsiteY6" fmla="*/ 6318250 h 6318250"/>
              <a:gd name="connsiteX7" fmla="*/ 0 w 12192000"/>
              <a:gd name="connsiteY7" fmla="*/ 6318250 h 6318250"/>
              <a:gd name="connsiteX0" fmla="*/ 0 w 12192000"/>
              <a:gd name="connsiteY0" fmla="*/ 0 h 6318250"/>
              <a:gd name="connsiteX1" fmla="*/ 10967275 w 12192000"/>
              <a:gd name="connsiteY1" fmla="*/ 0 h 6318250"/>
              <a:gd name="connsiteX2" fmla="*/ 11471275 w 12192000"/>
              <a:gd name="connsiteY2" fmla="*/ 174625 h 6318250"/>
              <a:gd name="connsiteX3" fmla="*/ 11471275 w 12192000"/>
              <a:gd name="connsiteY3" fmla="*/ 0 h 6318250"/>
              <a:gd name="connsiteX4" fmla="*/ 12192000 w 12192000"/>
              <a:gd name="connsiteY4" fmla="*/ 0 h 6318250"/>
              <a:gd name="connsiteX5" fmla="*/ 12192000 w 12192000"/>
              <a:gd name="connsiteY5" fmla="*/ 6318250 h 6318250"/>
              <a:gd name="connsiteX6" fmla="*/ 0 w 12192000"/>
              <a:gd name="connsiteY6" fmla="*/ 6318250 h 6318250"/>
              <a:gd name="connsiteX7" fmla="*/ 0 w 12192000"/>
              <a:gd name="connsiteY7" fmla="*/ 0 h 6318250"/>
              <a:gd name="connsiteX0" fmla="*/ 0 w 12192000"/>
              <a:gd name="connsiteY0" fmla="*/ 0 h 6318250"/>
              <a:gd name="connsiteX1" fmla="*/ 11471275 w 12192000"/>
              <a:gd name="connsiteY1" fmla="*/ 174625 h 6318250"/>
              <a:gd name="connsiteX2" fmla="*/ 11471275 w 12192000"/>
              <a:gd name="connsiteY2" fmla="*/ 0 h 6318250"/>
              <a:gd name="connsiteX3" fmla="*/ 12192000 w 12192000"/>
              <a:gd name="connsiteY3" fmla="*/ 0 h 6318250"/>
              <a:gd name="connsiteX4" fmla="*/ 12192000 w 12192000"/>
              <a:gd name="connsiteY4" fmla="*/ 6318250 h 6318250"/>
              <a:gd name="connsiteX5" fmla="*/ 0 w 12192000"/>
              <a:gd name="connsiteY5" fmla="*/ 6318250 h 6318250"/>
              <a:gd name="connsiteX6" fmla="*/ 0 w 12192000"/>
              <a:gd name="connsiteY6" fmla="*/ 0 h 6318250"/>
              <a:gd name="connsiteX0" fmla="*/ 0 w 12192000"/>
              <a:gd name="connsiteY0" fmla="*/ 0 h 6318250"/>
              <a:gd name="connsiteX1" fmla="*/ 11471275 w 12192000"/>
              <a:gd name="connsiteY1" fmla="*/ 0 h 6318250"/>
              <a:gd name="connsiteX2" fmla="*/ 12192000 w 12192000"/>
              <a:gd name="connsiteY2" fmla="*/ 0 h 6318250"/>
              <a:gd name="connsiteX3" fmla="*/ 12192000 w 12192000"/>
              <a:gd name="connsiteY3" fmla="*/ 6318250 h 6318250"/>
              <a:gd name="connsiteX4" fmla="*/ 0 w 12192000"/>
              <a:gd name="connsiteY4" fmla="*/ 6318250 h 6318250"/>
              <a:gd name="connsiteX5" fmla="*/ 0 w 12192000"/>
              <a:gd name="connsiteY5" fmla="*/ 0 h 6318250"/>
              <a:gd name="connsiteX0" fmla="*/ 0 w 12192000"/>
              <a:gd name="connsiteY0" fmla="*/ 0 h 6318250"/>
              <a:gd name="connsiteX1" fmla="*/ 12192000 w 12192000"/>
              <a:gd name="connsiteY1" fmla="*/ 0 h 6318250"/>
              <a:gd name="connsiteX2" fmla="*/ 12192000 w 12192000"/>
              <a:gd name="connsiteY2" fmla="*/ 6318250 h 6318250"/>
              <a:gd name="connsiteX3" fmla="*/ 0 w 12192000"/>
              <a:gd name="connsiteY3" fmla="*/ 6318250 h 6318250"/>
              <a:gd name="connsiteX4" fmla="*/ 0 w 12192000"/>
              <a:gd name="connsiteY4" fmla="*/ 0 h 63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318250">
                <a:moveTo>
                  <a:pt x="0" y="0"/>
                </a:moveTo>
                <a:lnTo>
                  <a:pt x="12192000" y="0"/>
                </a:lnTo>
                <a:lnTo>
                  <a:pt x="12192000" y="6318250"/>
                </a:lnTo>
                <a:lnTo>
                  <a:pt x="0" y="631825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288000" tIns="360000" anchor="t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dirty="0" smtClean="0"/>
              <a:t>Montera en bild genom att klicka på bildsymbolen i mitten</a:t>
            </a:r>
            <a:endParaRPr lang="sv-SE" dirty="0"/>
          </a:p>
        </p:txBody>
      </p:sp>
      <p:sp>
        <p:nvSpPr>
          <p:cNvPr id="3" name="Platshållare för innehåll 1"/>
          <p:cNvSpPr>
            <a:spLocks noGrp="1"/>
          </p:cNvSpPr>
          <p:nvPr>
            <p:ph idx="1" hasCustomPrompt="1"/>
          </p:nvPr>
        </p:nvSpPr>
        <p:spPr>
          <a:xfrm>
            <a:off x="623888" y="1916113"/>
            <a:ext cx="5822632" cy="4318000"/>
          </a:xfrm>
        </p:spPr>
        <p:txBody>
          <a:bodyPr/>
          <a:lstStyle/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5126"/>
            <a:ext cx="5822632" cy="1263650"/>
          </a:xfrm>
        </p:spPr>
        <p:txBody>
          <a:bodyPr anchor="b"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091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. Två texrutor*"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sz="half" idx="2" hasCustomPrompt="1"/>
          </p:nvPr>
        </p:nvSpPr>
        <p:spPr>
          <a:xfrm>
            <a:off x="6348413" y="1916113"/>
            <a:ext cx="5219699" cy="4321175"/>
          </a:xfrm>
        </p:spPr>
        <p:txBody>
          <a:bodyPr/>
          <a:lstStyle/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3" name="Platshållare för innehåll 1"/>
          <p:cNvSpPr>
            <a:spLocks noGrp="1"/>
          </p:cNvSpPr>
          <p:nvPr>
            <p:ph sz="half" idx="1" hasCustomPrompt="1"/>
          </p:nvPr>
        </p:nvSpPr>
        <p:spPr>
          <a:xfrm>
            <a:off x="623888" y="1916113"/>
            <a:ext cx="5219700" cy="43211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076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. Jämförelse layout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2"/>
          <p:cNvSpPr/>
          <p:nvPr/>
        </p:nvSpPr>
        <p:spPr>
          <a:xfrm>
            <a:off x="6348112" y="2434776"/>
            <a:ext cx="522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1"/>
          <p:cNvSpPr/>
          <p:nvPr/>
        </p:nvSpPr>
        <p:spPr>
          <a:xfrm>
            <a:off x="623887" y="2434776"/>
            <a:ext cx="522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>
            <a:spLocks noGrp="1"/>
          </p:cNvSpPr>
          <p:nvPr>
            <p:ph sz="quarter" idx="4" hasCustomPrompt="1"/>
          </p:nvPr>
        </p:nvSpPr>
        <p:spPr>
          <a:xfrm>
            <a:off x="6348412" y="2708275"/>
            <a:ext cx="5219700" cy="35290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1"/>
          <p:cNvSpPr>
            <a:spLocks noGrp="1"/>
          </p:cNvSpPr>
          <p:nvPr>
            <p:ph sz="half" idx="2" hasCustomPrompt="1"/>
          </p:nvPr>
        </p:nvSpPr>
        <p:spPr>
          <a:xfrm>
            <a:off x="623889" y="2708276"/>
            <a:ext cx="5219700" cy="35290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6348411" y="1916113"/>
            <a:ext cx="5219701" cy="360363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Skriv in ingress här</a:t>
            </a:r>
          </a:p>
        </p:txBody>
      </p:sp>
      <p:sp>
        <p:nvSpPr>
          <p:cNvPr id="3" name="Platshållare för text 1"/>
          <p:cNvSpPr>
            <a:spLocks noGrp="1"/>
          </p:cNvSpPr>
          <p:nvPr>
            <p:ph type="body" idx="1" hasCustomPrompt="1"/>
          </p:nvPr>
        </p:nvSpPr>
        <p:spPr>
          <a:xfrm>
            <a:off x="623888" y="1916113"/>
            <a:ext cx="5219701" cy="360363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Skriv in ingress här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3888" y="368300"/>
            <a:ext cx="10944224" cy="1260475"/>
          </a:xfrm>
        </p:spPr>
        <p:txBody>
          <a:bodyPr anchor="b"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363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 Tom sida med logo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788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. Tom sida utan logo*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  <p:sp>
        <p:nvSpPr>
          <p:cNvPr id="4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sp>
        <p:nvSpPr>
          <p:cNvPr id="5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sp>
        <p:nvSpPr>
          <p:cNvPr id="6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 userDrawn="1"/>
        </p:nvSpPr>
        <p:spPr>
          <a:xfrm rot="5400000" flipV="1">
            <a:off x="-3371401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742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11576836" y="6453187"/>
            <a:ext cx="412974" cy="23298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 smtClean="0"/>
              <a:t>I   </a:t>
            </a:r>
            <a:fld id="{245B4528-4277-4F3D-A842-4B724B614A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1"/>
          <p:cNvSpPr>
            <a:spLocks noGrp="1"/>
          </p:cNvSpPr>
          <p:nvPr>
            <p:ph type="dt" sz="half" idx="2"/>
          </p:nvPr>
        </p:nvSpPr>
        <p:spPr>
          <a:xfrm>
            <a:off x="10250335" y="6453187"/>
            <a:ext cx="1230815" cy="24357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3E04330D-4BFB-4B5C-B478-F3E4734D6665}" type="datetime4">
              <a:rPr lang="sv-SE" smtClean="0"/>
              <a:pPr/>
              <a:t>14 oktober 2022</a:t>
            </a:fld>
            <a:endParaRPr lang="sv-SE" dirty="0"/>
          </a:p>
        </p:txBody>
      </p:sp>
      <p:sp>
        <p:nvSpPr>
          <p:cNvPr id="14" name="Platshållare för sidfot 1"/>
          <p:cNvSpPr>
            <a:spLocks noGrp="1"/>
          </p:cNvSpPr>
          <p:nvPr>
            <p:ph type="ftr" sz="quarter" idx="3"/>
          </p:nvPr>
        </p:nvSpPr>
        <p:spPr>
          <a:xfrm>
            <a:off x="2942705" y="6453188"/>
            <a:ext cx="7234925" cy="2329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text 1"/>
          <p:cNvSpPr>
            <a:spLocks noGrp="1"/>
          </p:cNvSpPr>
          <p:nvPr>
            <p:ph type="body" idx="1"/>
          </p:nvPr>
        </p:nvSpPr>
        <p:spPr>
          <a:xfrm>
            <a:off x="623888" y="1916113"/>
            <a:ext cx="10940388" cy="431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Skriv in text här, med eller utan punkter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3888" y="365126"/>
            <a:ext cx="10940388" cy="126365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 smtClean="0"/>
              <a:t>Skriv in en rubrik här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394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</p:sldLayoutIdLst>
  <p:timing>
    <p:tnLst>
      <p:par>
        <p:cTn id="1" dur="indefinite" restart="never" nodeType="tmRoot"/>
      </p:par>
    </p:tnLst>
  </p:timing>
  <p:txStyles>
    <p:titleStyle>
      <a:lvl1pPr algn="l" defTabSz="9000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20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893763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25730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1611313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3" orient="horz" pos="232" userDrawn="1">
          <p15:clr>
            <a:srgbClr val="F26B43"/>
          </p15:clr>
        </p15:guide>
        <p15:guide id="34" pos="393" userDrawn="1">
          <p15:clr>
            <a:srgbClr val="F26B43"/>
          </p15:clr>
        </p15:guide>
        <p15:guide id="35" orient="horz" pos="3929" userDrawn="1">
          <p15:clr>
            <a:srgbClr val="F26B43"/>
          </p15:clr>
        </p15:guide>
        <p15:guide id="36" pos="7287" userDrawn="1">
          <p15:clr>
            <a:srgbClr val="F26B43"/>
          </p15:clr>
        </p15:guide>
        <p15:guide id="37" orient="horz" pos="1026" userDrawn="1">
          <p15:clr>
            <a:srgbClr val="F26B43"/>
          </p15:clr>
        </p15:guide>
        <p15:guide id="38" orient="horz" pos="1207" userDrawn="1">
          <p15:clr>
            <a:srgbClr val="F26B43"/>
          </p15:clr>
        </p15:guide>
        <p15:guide id="39" orient="horz" pos="4065" userDrawn="1">
          <p15:clr>
            <a:srgbClr val="A4A3A4"/>
          </p15:clr>
        </p15:guide>
        <p15:guide id="40" orient="horz" pos="4215" userDrawn="1">
          <p15:clr>
            <a:srgbClr val="A4A3A4"/>
          </p15:clr>
        </p15:guide>
        <p15:guide id="41" pos="3840" userDrawn="1">
          <p15:clr>
            <a:srgbClr val="F26B43"/>
          </p15:clr>
        </p15:guide>
        <p15:guide id="42" pos="3681" userDrawn="1">
          <p15:clr>
            <a:srgbClr val="F26B43"/>
          </p15:clr>
        </p15:guide>
        <p15:guide id="43" pos="3999" userDrawn="1">
          <p15:clr>
            <a:srgbClr val="F26B43"/>
          </p15:clr>
        </p15:guide>
        <p15:guide id="44" pos="4747" userDrawn="1">
          <p15:clr>
            <a:srgbClr val="F26B43"/>
          </p15:clr>
        </p15:guide>
        <p15:guide id="45" pos="4248" userDrawn="1">
          <p15:clr>
            <a:srgbClr val="F26B43"/>
          </p15:clr>
        </p15:guide>
        <p15:guide id="46" pos="4520" userDrawn="1">
          <p15:clr>
            <a:srgbClr val="F26B43"/>
          </p15:clr>
        </p15:guide>
        <p15:guide id="47" orient="horz" pos="1434" userDrawn="1">
          <p15:clr>
            <a:srgbClr val="F26B43"/>
          </p15:clr>
        </p15:guide>
        <p15:guide id="48" orient="horz" pos="17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r">
            <a:extLst>
              <a:ext uri="{FF2B5EF4-FFF2-40B4-BE49-F238E27FC236}">
                <a16:creationId xmlns:a16="http://schemas.microsoft.com/office/drawing/2014/main" id="{12423EB2-4A04-427F-BDA3-6FCAC4307B99}"/>
              </a:ext>
            </a:extLst>
          </p:cNvPr>
          <p:cNvSpPr/>
          <p:nvPr/>
        </p:nvSpPr>
        <p:spPr>
          <a:xfrm rot="5400000" flipV="1">
            <a:off x="-3376467" y="3371400"/>
            <a:ext cx="6858002" cy="115200"/>
          </a:xfrm>
          <a:prstGeom prst="rect">
            <a:avLst/>
          </a:prstGeom>
          <a:gradFill>
            <a:gsLst>
              <a:gs pos="81000">
                <a:srgbClr val="F0610A"/>
              </a:gs>
              <a:gs pos="0">
                <a:srgbClr val="FF9600"/>
              </a:gs>
              <a:gs pos="20000">
                <a:srgbClr val="F77A05"/>
              </a:gs>
              <a:gs pos="100000">
                <a:srgbClr val="E6401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11576836" y="6453187"/>
            <a:ext cx="412974" cy="23298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sv-SE"/>
              <a:t>I   </a:t>
            </a:r>
            <a:fld id="{245B4528-4277-4F3D-A842-4B724B614A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1"/>
          <p:cNvSpPr>
            <a:spLocks noGrp="1"/>
          </p:cNvSpPr>
          <p:nvPr>
            <p:ph type="dt" sz="half" idx="2"/>
          </p:nvPr>
        </p:nvSpPr>
        <p:spPr>
          <a:xfrm>
            <a:off x="10250335" y="6453187"/>
            <a:ext cx="1230815" cy="24357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3E04330D-4BFB-4B5C-B478-F3E4734D6665}" type="datetime4">
              <a:rPr lang="sv-SE" smtClean="0"/>
              <a:pPr/>
              <a:t>14 oktober 2022</a:t>
            </a:fld>
            <a:endParaRPr lang="sv-SE" dirty="0"/>
          </a:p>
        </p:txBody>
      </p:sp>
      <p:sp>
        <p:nvSpPr>
          <p:cNvPr id="14" name="Platshållare för sidfot 1"/>
          <p:cNvSpPr>
            <a:spLocks noGrp="1"/>
          </p:cNvSpPr>
          <p:nvPr>
            <p:ph type="ftr" sz="quarter" idx="3"/>
          </p:nvPr>
        </p:nvSpPr>
        <p:spPr>
          <a:xfrm>
            <a:off x="2942705" y="6453188"/>
            <a:ext cx="7234925" cy="23298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text 1"/>
          <p:cNvSpPr>
            <a:spLocks noGrp="1"/>
          </p:cNvSpPr>
          <p:nvPr>
            <p:ph type="body" idx="1"/>
          </p:nvPr>
        </p:nvSpPr>
        <p:spPr>
          <a:xfrm>
            <a:off x="623888" y="1916113"/>
            <a:ext cx="10940388" cy="431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Skriv in text här, med eller utan punkter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3888" y="365126"/>
            <a:ext cx="10940388" cy="126365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/>
              <a:t>Skriv in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315398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</p:sldLayoutIdLst>
  <p:txStyles>
    <p:titleStyle>
      <a:lvl1pPr algn="l" defTabSz="9000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20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893763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25730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1611313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orient="horz" pos="232">
          <p15:clr>
            <a:srgbClr val="F26B43"/>
          </p15:clr>
        </p15:guide>
        <p15:guide id="34" pos="393">
          <p15:clr>
            <a:srgbClr val="F26B43"/>
          </p15:clr>
        </p15:guide>
        <p15:guide id="35" orient="horz" pos="3929">
          <p15:clr>
            <a:srgbClr val="F26B43"/>
          </p15:clr>
        </p15:guide>
        <p15:guide id="36" pos="7287">
          <p15:clr>
            <a:srgbClr val="F26B43"/>
          </p15:clr>
        </p15:guide>
        <p15:guide id="37" orient="horz" pos="1026">
          <p15:clr>
            <a:srgbClr val="F26B43"/>
          </p15:clr>
        </p15:guide>
        <p15:guide id="38" orient="horz" pos="1207">
          <p15:clr>
            <a:srgbClr val="F26B43"/>
          </p15:clr>
        </p15:guide>
        <p15:guide id="39" orient="horz" pos="4065">
          <p15:clr>
            <a:srgbClr val="A4A3A4"/>
          </p15:clr>
        </p15:guide>
        <p15:guide id="40" orient="horz" pos="4215">
          <p15:clr>
            <a:srgbClr val="A4A3A4"/>
          </p15:clr>
        </p15:guide>
        <p15:guide id="41" pos="3840">
          <p15:clr>
            <a:srgbClr val="F26B43"/>
          </p15:clr>
        </p15:guide>
        <p15:guide id="42" pos="3681">
          <p15:clr>
            <a:srgbClr val="F26B43"/>
          </p15:clr>
        </p15:guide>
        <p15:guide id="43" pos="3999">
          <p15:clr>
            <a:srgbClr val="F26B43"/>
          </p15:clr>
        </p15:guide>
        <p15:guide id="44" pos="4747">
          <p15:clr>
            <a:srgbClr val="F26B43"/>
          </p15:clr>
        </p15:guide>
        <p15:guide id="45" pos="4248">
          <p15:clr>
            <a:srgbClr val="F26B43"/>
          </p15:clr>
        </p15:guide>
        <p15:guide id="46" pos="4520">
          <p15:clr>
            <a:srgbClr val="F26B43"/>
          </p15:clr>
        </p15:guide>
        <p15:guide id="47" orient="horz" pos="1434">
          <p15:clr>
            <a:srgbClr val="F26B43"/>
          </p15:clr>
        </p15:guide>
        <p15:guide id="48" orient="horz" pos="17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emf"/><Relationship Id="rId5" Type="http://schemas.openxmlformats.org/officeDocument/2006/relationships/image" Target="../media/image29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emf"/><Relationship Id="rId5" Type="http://schemas.openxmlformats.org/officeDocument/2006/relationships/image" Target="../media/image30.emf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livsmedelsverket.se/matvanor-halsa--miljo/maltider-i-vard-skola-och-omsorg/matsvinn-i-storkok/handbok-for-minskat-matsvinn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Någon som skrapar ner matrester i en soppåse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2" b="13572"/>
          <a:stretch>
            <a:fillRect/>
          </a:stretch>
        </p:blipFill>
        <p:spPr/>
      </p:pic>
      <p:sp>
        <p:nvSpPr>
          <p:cNvPr id="18" name="Underrubrik 17"/>
          <p:cNvSpPr>
            <a:spLocks noGrp="1"/>
          </p:cNvSpPr>
          <p:nvPr>
            <p:ph type="subTitle" idx="1"/>
          </p:nvPr>
        </p:nvSpPr>
        <p:spPr>
          <a:xfrm>
            <a:off x="106086" y="5080375"/>
            <a:ext cx="7803474" cy="522808"/>
          </a:xfrm>
        </p:spPr>
        <p:txBody>
          <a:bodyPr/>
          <a:lstStyle/>
          <a:p>
            <a:r>
              <a:rPr lang="sv-SE" dirty="0" smtClean="0"/>
              <a:t>Om matsvinn i kommunala förskolor, skolor och äldreboende</a:t>
            </a:r>
            <a:endParaRPr lang="sv-SE" dirty="0"/>
          </a:p>
        </p:txBody>
      </p:sp>
      <p:sp>
        <p:nvSpPr>
          <p:cNvPr id="17" name="Rubrik 16"/>
          <p:cNvSpPr>
            <a:spLocks noGrp="1"/>
          </p:cNvSpPr>
          <p:nvPr>
            <p:ph type="title"/>
          </p:nvPr>
        </p:nvSpPr>
        <p:spPr>
          <a:xfrm>
            <a:off x="106086" y="4162862"/>
            <a:ext cx="7803474" cy="917513"/>
          </a:xfrm>
        </p:spPr>
        <p:txBody>
          <a:bodyPr/>
          <a:lstStyle/>
          <a:p>
            <a:r>
              <a:rPr lang="sv-SE" dirty="0" smtClean="0"/>
              <a:t>När maten inte äts upp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48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Två äldre elever äter skollunch med andra elever i en skolrestaurang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042"/>
          <a:stretch>
            <a:fillRect/>
          </a:stretch>
        </p:blipFill>
        <p:spPr/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dirty="0" smtClean="0"/>
              <a:t>Vi har frågat efter mängden matsvinn från </a:t>
            </a:r>
            <a:r>
              <a:rPr lang="sv-SE" sz="2400" b="1" i="1" dirty="0" smtClean="0"/>
              <a:t>lunchen</a:t>
            </a:r>
            <a:r>
              <a:rPr lang="sv-SE" sz="2400" dirty="0" smtClean="0"/>
              <a:t> i olika kommunala verksamheter. </a:t>
            </a:r>
          </a:p>
          <a:p>
            <a:r>
              <a:rPr lang="sv-SE" sz="2400" dirty="0" smtClean="0"/>
              <a:t>Förskola</a:t>
            </a:r>
          </a:p>
          <a:p>
            <a:r>
              <a:rPr lang="sv-SE" sz="2400" dirty="0" smtClean="0"/>
              <a:t>Äldreboenden</a:t>
            </a:r>
          </a:p>
          <a:p>
            <a:r>
              <a:rPr lang="sv-SE" sz="2400" dirty="0" smtClean="0"/>
              <a:t>Skola</a:t>
            </a:r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Vilka måltider gäller det?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90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159 kommuner svarade </a:t>
            </a:r>
            <a:endParaRPr lang="sv-SE" dirty="0"/>
          </a:p>
        </p:txBody>
      </p:sp>
      <p:graphicFrame>
        <p:nvGraphicFramePr>
          <p:cNvPr id="4" name="Platshållare för innehåll 3" descr="Diagram som visar hur många kommuner som har mätt olika typer av matsvinn i förskolan, skolan och på äldreboenden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612456"/>
              </p:ext>
            </p:extLst>
          </p:nvPr>
        </p:nvGraphicFramePr>
        <p:xfrm>
          <a:off x="623888" y="1926273"/>
          <a:ext cx="10941050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42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Vem mäter mest?</a:t>
            </a:r>
            <a:endParaRPr lang="sv-SE" dirty="0"/>
          </a:p>
        </p:txBody>
      </p:sp>
      <p:pic>
        <p:nvPicPr>
          <p:cNvPr id="4" name="Bildobjekt 3" descr="Barn i skolmatsal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05" y="2354579"/>
            <a:ext cx="6764795" cy="4503421"/>
          </a:xfrm>
          <a:prstGeom prst="rect">
            <a:avLst/>
          </a:prstGeom>
        </p:spPr>
      </p:pic>
      <p:sp>
        <p:nvSpPr>
          <p:cNvPr id="5" name="Rektangel 4" title="Decorative"/>
          <p:cNvSpPr/>
          <p:nvPr/>
        </p:nvSpPr>
        <p:spPr>
          <a:xfrm>
            <a:off x="395288" y="1784668"/>
            <a:ext cx="5845492" cy="26501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726758" y="2198687"/>
            <a:ext cx="5182552" cy="2084387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sv-SE" sz="2400" dirty="0">
                <a:solidFill>
                  <a:schemeClr val="bg1"/>
                </a:solidFill>
              </a:rPr>
              <a:t>Det mäts mest i skolan och där är det minst matsvinn.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sv-SE" sz="2400" dirty="0">
                <a:solidFill>
                  <a:schemeClr val="bg1"/>
                </a:solidFill>
              </a:rPr>
              <a:t>I förskolan mäts det </a:t>
            </a:r>
            <a:r>
              <a:rPr lang="sv-SE" sz="2400" dirty="0" smtClean="0">
                <a:solidFill>
                  <a:schemeClr val="bg1"/>
                </a:solidFill>
              </a:rPr>
              <a:t>mindre</a:t>
            </a:r>
            <a:r>
              <a:rPr lang="sv-SE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sv-SE" sz="2400" dirty="0">
                <a:solidFill>
                  <a:schemeClr val="bg1"/>
                </a:solidFill>
              </a:rPr>
              <a:t>Allra minst mäts i </a:t>
            </a:r>
            <a:r>
              <a:rPr lang="sv-SE" sz="2400" dirty="0" smtClean="0">
                <a:solidFill>
                  <a:schemeClr val="bg1"/>
                </a:solidFill>
              </a:rPr>
              <a:t>äldreboenden.</a:t>
            </a:r>
            <a:endParaRPr lang="sv-SE" sz="2400" dirty="0">
              <a:solidFill>
                <a:schemeClr val="bg1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24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Två personer med kockkläder förbereder grönsaker i ett storkök. 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0"/>
          <a:stretch/>
        </p:blipFill>
        <p:spPr>
          <a:xfrm>
            <a:off x="4936652" y="1628776"/>
            <a:ext cx="7255348" cy="5229225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Varför ska man mäta?</a:t>
            </a:r>
            <a:endParaRPr lang="sv-SE" dirty="0"/>
          </a:p>
        </p:txBody>
      </p:sp>
      <p:sp>
        <p:nvSpPr>
          <p:cNvPr id="6" name="Rektangel 5" title="Decorative"/>
          <p:cNvSpPr/>
          <p:nvPr/>
        </p:nvSpPr>
        <p:spPr>
          <a:xfrm>
            <a:off x="623888" y="1977390"/>
            <a:ext cx="6085522" cy="37719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/>
          <p:cNvSpPr txBox="1"/>
          <p:nvPr/>
        </p:nvSpPr>
        <p:spPr>
          <a:xfrm>
            <a:off x="761048" y="2216735"/>
            <a:ext cx="60740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Viktigt mäta för att synliggöra matsvinnet.</a:t>
            </a:r>
          </a:p>
          <a:p>
            <a:pPr marL="266700" indent="-2667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Räcker inte att bara mäta, viktigt även agera. </a:t>
            </a:r>
          </a:p>
          <a:p>
            <a:pPr marL="266700" indent="-2667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Bara näringsberäkna maten hjälper inte om man inte vet hur mycket mat som hamnar i magen.</a:t>
            </a:r>
          </a:p>
          <a:p>
            <a:pPr marL="266700" indent="-2667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Väldigt få följer upp hur mycket mat som faktiskt äts upp.</a:t>
            </a:r>
          </a:p>
        </p:txBody>
      </p:sp>
    </p:spTree>
    <p:extLst>
      <p:ext uri="{BB962C8B-B14F-4D97-AF65-F5344CB8AC3E}">
        <p14:creationId xmlns:p14="http://schemas.microsoft.com/office/powerpoint/2010/main" val="41624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SKOLA</a:t>
            </a:r>
            <a:endParaRPr lang="sv-SE" dirty="0"/>
          </a:p>
        </p:txBody>
      </p:sp>
      <p:pic>
        <p:nvPicPr>
          <p:cNvPr id="7" name="Platshållare för bild 6" descr="Glada barn som sitter och äter skollunch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3" b="23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499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D9B71A5-7B26-A049-B071-02429075AEEB}"/>
              </a:ext>
            </a:extLst>
          </p:cNvPr>
          <p:cNvSpPr txBox="1"/>
          <p:nvPr/>
        </p:nvSpPr>
        <p:spPr>
          <a:xfrm>
            <a:off x="1076974" y="7056237"/>
            <a:ext cx="64292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2594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av 5 portioner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2594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slängs i skolan </a:t>
            </a:r>
          </a:p>
        </p:txBody>
      </p:sp>
      <p:pic>
        <p:nvPicPr>
          <p:cNvPr id="4" name="Logo" title="Decorative">
            <a:extLst>
              <a:ext uri="{FF2B5EF4-FFF2-40B4-BE49-F238E27FC236}">
                <a16:creationId xmlns:a16="http://schemas.microsoft.com/office/drawing/2014/main" id="{AF5D9605-3BC0-6642-B3B2-5796E56A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pic>
        <p:nvPicPr>
          <p:cNvPr id="9" name="Sopkorg" descr="En sopkorg med öppet lock. Matrester är på väg ner i sopkorgen.">
            <a:extLst>
              <a:ext uri="{FF2B5EF4-FFF2-40B4-BE49-F238E27FC236}">
                <a16:creationId xmlns:a16="http://schemas.microsoft.com/office/drawing/2014/main" id="{617E1C7C-ABF6-2B42-A937-3D00EAC9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81" y="1459844"/>
            <a:ext cx="2886718" cy="4044637"/>
          </a:xfrm>
          <a:prstGeom prst="rect">
            <a:avLst/>
          </a:prstGeom>
        </p:spPr>
      </p:pic>
      <p:sp>
        <p:nvSpPr>
          <p:cNvPr id="2" name="//Rubrik 1: 13000">
            <a:extLst>
              <a:ext uri="{FF2B5EF4-FFF2-40B4-BE49-F238E27FC236}">
                <a16:creationId xmlns:a16="http://schemas.microsoft.com/office/drawing/2014/main" id="{690D9990-6F72-AD4A-8964-435F3D69E419}"/>
              </a:ext>
            </a:extLst>
          </p:cNvPr>
          <p:cNvSpPr txBox="1"/>
          <p:nvPr/>
        </p:nvSpPr>
        <p:spPr>
          <a:xfrm>
            <a:off x="1021264" y="2244060"/>
            <a:ext cx="6471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 ton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skolmat </a:t>
            </a: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sopkorgen</a:t>
            </a: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13 000 ton skolmat i sopkorgen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978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title="Decorative">
            <a:extLst>
              <a:ext uri="{FF2B5EF4-FFF2-40B4-BE49-F238E27FC236}">
                <a16:creationId xmlns:a16="http://schemas.microsoft.com/office/drawing/2014/main" id="{AF5D9605-3BC0-6642-B3B2-5796E56A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pic>
        <p:nvPicPr>
          <p:cNvPr id="9" name="Sopkorg" descr="En sopkorg med öppet lock. Matrester är på väg ner i sopkorgen.">
            <a:extLst>
              <a:ext uri="{FF2B5EF4-FFF2-40B4-BE49-F238E27FC236}">
                <a16:creationId xmlns:a16="http://schemas.microsoft.com/office/drawing/2014/main" id="{617E1C7C-ABF6-2B42-A937-3D00EAC9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81" y="1459844"/>
            <a:ext cx="2886718" cy="404463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A2BBC7C-D5FD-B547-8023-5ABEB7070051}"/>
              </a:ext>
            </a:extLst>
          </p:cNvPr>
          <p:cNvSpPr txBox="1"/>
          <p:nvPr/>
        </p:nvSpPr>
        <p:spPr>
          <a:xfrm>
            <a:off x="1076974" y="4268901"/>
            <a:ext cx="315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Gör det nåt?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19963A2-33F1-CF4C-A8B3-E7131B29BA14}"/>
              </a:ext>
            </a:extLst>
          </p:cNvPr>
          <p:cNvSpPr txBox="1"/>
          <p:nvPr/>
        </p:nvSpPr>
        <p:spPr>
          <a:xfrm>
            <a:off x="1076974" y="1899021"/>
            <a:ext cx="64292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2594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av </a:t>
            </a:r>
            <a:r>
              <a:rPr kumimoji="0" lang="sv-SE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94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2594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portioner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2594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slängs i skolan </a:t>
            </a:r>
          </a:p>
        </p:txBody>
      </p:sp>
      <p:sp>
        <p:nvSpPr>
          <p:cNvPr id="2" name="//Rubrik 1: 13000">
            <a:extLst>
              <a:ext uri="{FF2B5EF4-FFF2-40B4-BE49-F238E27FC236}">
                <a16:creationId xmlns:a16="http://schemas.microsoft.com/office/drawing/2014/main" id="{690D9990-6F72-AD4A-8964-435F3D69E419}"/>
              </a:ext>
            </a:extLst>
          </p:cNvPr>
          <p:cNvSpPr txBox="1"/>
          <p:nvPr/>
        </p:nvSpPr>
        <p:spPr>
          <a:xfrm>
            <a:off x="1021264" y="-2803428"/>
            <a:ext cx="64713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13 000 ton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 i sopkorgen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En av sex portioner slängs i skolan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187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 title="Decorative">
            <a:extLst>
              <a:ext uri="{FF2B5EF4-FFF2-40B4-BE49-F238E27FC236}">
                <a16:creationId xmlns:a16="http://schemas.microsoft.com/office/drawing/2014/main" id="{2E7BB275-CDA1-A74D-B8AA-71C6A819C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CF5E3BA-D262-A745-97C8-A0C0FA6B3B4F}"/>
              </a:ext>
            </a:extLst>
          </p:cNvPr>
          <p:cNvSpPr txBox="1"/>
          <p:nvPr/>
        </p:nvSpPr>
        <p:spPr>
          <a:xfrm>
            <a:off x="6349467" y="5027163"/>
            <a:ext cx="5397630" cy="92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…helt i onödan</a:t>
            </a:r>
          </a:p>
        </p:txBody>
      </p:sp>
      <p:grpSp>
        <p:nvGrpSpPr>
          <p:cNvPr id="18" name="Grupp 17" descr="Färgad platta med texten 350 miljoner kronor">
            <a:extLst>
              <a:ext uri="{FF2B5EF4-FFF2-40B4-BE49-F238E27FC236}">
                <a16:creationId xmlns:a16="http://schemas.microsoft.com/office/drawing/2014/main" id="{84A6E0F4-3AAA-E74C-8D77-1AABAE42C7C3}"/>
              </a:ext>
            </a:extLst>
          </p:cNvPr>
          <p:cNvGrpSpPr/>
          <p:nvPr/>
        </p:nvGrpSpPr>
        <p:grpSpPr>
          <a:xfrm>
            <a:off x="9116521" y="1451861"/>
            <a:ext cx="2343151" cy="3371850"/>
            <a:chOff x="9116521" y="1451861"/>
            <a:chExt cx="2343151" cy="3371850"/>
          </a:xfrm>
        </p:grpSpPr>
        <p:pic>
          <p:nvPicPr>
            <p:cNvPr id="15" name="Bildobjekt 14" descr="En hög med tusenlappar.">
              <a:extLst>
                <a:ext uri="{FF2B5EF4-FFF2-40B4-BE49-F238E27FC236}">
                  <a16:creationId xmlns:a16="http://schemas.microsoft.com/office/drawing/2014/main" id="{91648CA2-4AA5-4F4F-AC8F-0E660324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6522" y="1451861"/>
              <a:ext cx="2343150" cy="3371850"/>
            </a:xfrm>
            <a:prstGeom prst="rect">
              <a:avLst/>
            </a:prstGeom>
          </p:spPr>
        </p:pic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E08050C6-6BBD-1A42-A355-124F1430919C}"/>
                </a:ext>
              </a:extLst>
            </p:cNvPr>
            <p:cNvSpPr txBox="1"/>
            <p:nvPr/>
          </p:nvSpPr>
          <p:spPr>
            <a:xfrm>
              <a:off x="9116521" y="3144566"/>
              <a:ext cx="2343149" cy="114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350 milj.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kronor</a:t>
              </a:r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2D43B4ED-8395-4543-AC53-50D3A7E63F4E}"/>
                </a:ext>
              </a:extLst>
            </p:cNvPr>
            <p:cNvSpPr txBox="1"/>
            <p:nvPr/>
          </p:nvSpPr>
          <p:spPr>
            <a:xfrm>
              <a:off x="9116522" y="4215053"/>
              <a:ext cx="234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KOSTNAD</a:t>
              </a:r>
            </a:p>
          </p:txBody>
        </p:sp>
      </p:grpSp>
      <p:grpSp>
        <p:nvGrpSpPr>
          <p:cNvPr id="7" name="Grupp 6" descr="Färgad platta med texten 622 000 ton koldioxidekvivalenter">
            <a:extLst>
              <a:ext uri="{FF2B5EF4-FFF2-40B4-BE49-F238E27FC236}">
                <a16:creationId xmlns:a16="http://schemas.microsoft.com/office/drawing/2014/main" id="{6D3DF591-8484-EC4B-828B-5FB3186C668D}"/>
              </a:ext>
            </a:extLst>
          </p:cNvPr>
          <p:cNvGrpSpPr/>
          <p:nvPr/>
        </p:nvGrpSpPr>
        <p:grpSpPr>
          <a:xfrm>
            <a:off x="6481269" y="1451861"/>
            <a:ext cx="2343153" cy="3371850"/>
            <a:chOff x="3945483" y="1451861"/>
            <a:chExt cx="2343153" cy="3371850"/>
          </a:xfrm>
        </p:grpSpPr>
        <p:pic>
          <p:nvPicPr>
            <p:cNvPr id="3" name="Bildobjekt 2" descr="En del av jordklotet där koldioxid åker upp i atmosfären.">
              <a:extLst>
                <a:ext uri="{FF2B5EF4-FFF2-40B4-BE49-F238E27FC236}">
                  <a16:creationId xmlns:a16="http://schemas.microsoft.com/office/drawing/2014/main" id="{B344F6BF-9F57-3B45-98B4-DBA8FCFE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5486" y="1451861"/>
              <a:ext cx="2343150" cy="3371850"/>
            </a:xfrm>
            <a:prstGeom prst="rect">
              <a:avLst/>
            </a:prstGeom>
          </p:spPr>
        </p:pic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1A7FD3D-544C-A143-B49B-F5F7ADF7A2E4}"/>
                </a:ext>
              </a:extLst>
            </p:cNvPr>
            <p:cNvSpPr txBox="1"/>
            <p:nvPr/>
          </p:nvSpPr>
          <p:spPr>
            <a:xfrm>
              <a:off x="3945483" y="3144566"/>
              <a:ext cx="2343149" cy="1161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 </a:t>
              </a:r>
              <a:r>
                <a:rPr kumimoji="0" lang="sv-S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000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ton CO2</a:t>
              </a:r>
            </a:p>
          </p:txBody>
        </p:sp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6EC33CC2-360C-554A-9089-4E65FB15D869}"/>
                </a:ext>
              </a:extLst>
            </p:cNvPr>
            <p:cNvSpPr txBox="1"/>
            <p:nvPr/>
          </p:nvSpPr>
          <p:spPr>
            <a:xfrm>
              <a:off x="3945486" y="4215053"/>
              <a:ext cx="234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KLIMAT OCH MILJÖ</a:t>
              </a:r>
            </a:p>
          </p:txBody>
        </p:sp>
      </p:grpSp>
      <p:pic>
        <p:nvPicPr>
          <p:cNvPr id="8" name="Pil" descr="En pil">
            <a:extLst>
              <a:ext uri="{FF2B5EF4-FFF2-40B4-BE49-F238E27FC236}">
                <a16:creationId xmlns:a16="http://schemas.microsoft.com/office/drawing/2014/main" id="{B81CF8A0-5D3A-D140-896D-BCB43367A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970" y="2860461"/>
            <a:ext cx="1183030" cy="117619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B5E994C-3507-3E4D-9EF1-B915A6934392}"/>
              </a:ext>
            </a:extLst>
          </p:cNvPr>
          <p:cNvSpPr txBox="1"/>
          <p:nvPr/>
        </p:nvSpPr>
        <p:spPr>
          <a:xfrm>
            <a:off x="625479" y="2160223"/>
            <a:ext cx="4287491" cy="2537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Så länge</a:t>
            </a:r>
          </a:p>
          <a:p>
            <a:pPr marL="0" marR="0" lvl="0" indent="0" algn="l" defTabSz="914400" rtl="0" eaLnBrk="1" fontAlgn="auto" latinLnBrk="0" hangingPunct="1">
              <a:lnSpc>
                <a:spcPts val="6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maten inte äts upp…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Så länge maten inte äts upp påverkar det miljön och kostar pengar helt i onödan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709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1B5E994C-3507-3E4D-9EF1-B915A6934392}"/>
              </a:ext>
            </a:extLst>
          </p:cNvPr>
          <p:cNvSpPr txBox="1"/>
          <p:nvPr/>
        </p:nvSpPr>
        <p:spPr>
          <a:xfrm>
            <a:off x="625479" y="2160223"/>
            <a:ext cx="4287491" cy="2537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Lagas det för mycket mat?</a:t>
            </a:r>
            <a:endParaRPr kumimoji="0" lang="sv-SE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Sopkorg" descr="En tecknad stekpanna">
            <a:extLst>
              <a:ext uri="{FF2B5EF4-FFF2-40B4-BE49-F238E27FC236}">
                <a16:creationId xmlns:a16="http://schemas.microsoft.com/office/drawing/2014/main" id="{617E1C7C-ABF6-2B42-A937-3D00EAC90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3" y="2388509"/>
            <a:ext cx="6785422" cy="258512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Lagas det för mycket mat?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C 0.00547 -0.00093 0.01094 -0.00116 0.01654 -0.00232 C 0.01706 -0.00255 0.01758 -0.00348 0.01823 -0.00394 C 0.01927 -0.00463 0.02044 -0.00487 0.02162 -0.00533 C 0.02344 -0.01065 0.02096 -0.00487 0.02578 -0.00926 C 0.02787 -0.01112 0.02969 -0.01389 0.03177 -0.01598 C 0.03255 -0.0169 0.03346 -0.0176 0.03425 -0.01829 C 0.03477 -0.01899 0.03503 -0.02037 0.03555 -0.02061 C 0.03633 -0.02084 0.03802 -0.02037 0.03763 -0.01899 C 0.03724 -0.01737 0.03568 -0.01806 0.03477 -0.0176 C 0.03242 -0.01158 0.03542 -0.01875 0.03255 -0.01366 C 0.03229 -0.0132 0.03216 -0.01204 0.03177 -0.01158 C 0.03138 -0.01088 0.03099 -0.01019 0.03047 -0.00996 C 0.02669 -0.0088 0.02279 -0.00857 0.01901 -0.00764 C 0.01745 -0.00625 0.01615 -0.00371 0.01432 -0.00325 C 0.00534 0.00023 -0.00273 -0.00371 0.00625 4.44444E-6 C 0.00899 -0.00139 0.01172 -0.00232 0.01432 -0.00394 C 0.01654 -0.0051 0.01849 -0.00764 0.0207 -0.00857 C 0.02422 -0.00996 0.02774 -0.00973 0.03138 -0.01065 C 0.03359 -0.01135 0.03581 -0.01227 0.03815 -0.01297 C 0.03971 -0.01482 0.0431 -0.01806 0.04401 -0.0213 C 0.04427 -0.02246 0.04284 -0.02037 0.04232 -0.01991 C 0.04193 -0.01945 0.04154 -0.01852 0.04102 -0.01829 C 0.03932 -0.01737 0.03737 -0.01644 0.03555 -0.01598 C 0.03034 -0.01482 0.02513 -0.01459 0.01992 -0.01366 C 0.01758 -0.01297 0.01537 -0.0125 0.01302 -0.01158 C 0.01185 -0.01088 0.01081 -0.00973 0.00964 -0.00926 C 0.00638 -0.00764 0.00664 -0.00764 0.00456 -0.00764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Tecknad bild på en pil och en elev som sover över en skolbok.">
            <a:extLst>
              <a:ext uri="{FF2B5EF4-FFF2-40B4-BE49-F238E27FC236}">
                <a16:creationId xmlns:a16="http://schemas.microsoft.com/office/drawing/2014/main" id="{786F04FF-0EC1-7E49-BA05-977D702D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745" y="1678332"/>
            <a:ext cx="5235431" cy="4902200"/>
          </a:xfrm>
          <a:prstGeom prst="rect">
            <a:avLst/>
          </a:prstGeom>
        </p:spPr>
      </p:pic>
      <p:pic>
        <p:nvPicPr>
          <p:cNvPr id="6" name="Bildobjekt 5" descr="En pil och en rund cirkel där det står sämre skolprestation.">
            <a:extLst>
              <a:ext uri="{FF2B5EF4-FFF2-40B4-BE49-F238E27FC236}">
                <a16:creationId xmlns:a16="http://schemas.microsoft.com/office/drawing/2014/main" id="{2BFEE3BF-9592-3142-AE14-38E1303C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129" y="1807515"/>
            <a:ext cx="5459506" cy="3867150"/>
          </a:xfrm>
          <a:prstGeom prst="rect">
            <a:avLst/>
          </a:prstGeom>
        </p:spPr>
      </p:pic>
      <p:pic>
        <p:nvPicPr>
          <p:cNvPr id="7" name="Logo" title="Decorative">
            <a:extLst>
              <a:ext uri="{FF2B5EF4-FFF2-40B4-BE49-F238E27FC236}">
                <a16:creationId xmlns:a16="http://schemas.microsoft.com/office/drawing/2014/main" id="{A5CBAC85-F22F-BF4F-9D77-189C49C545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28675"/>
            <a:ext cx="1721038" cy="239224"/>
          </a:xfrm>
          <a:prstGeom prst="rect">
            <a:avLst/>
          </a:prstGeom>
        </p:spPr>
      </p:pic>
      <p:grpSp>
        <p:nvGrpSpPr>
          <p:cNvPr id="4" name="Grupp cirkel" descr="Färgad cirkel med texten för lite mat äts upp">
            <a:extLst>
              <a:ext uri="{FF2B5EF4-FFF2-40B4-BE49-F238E27FC236}">
                <a16:creationId xmlns:a16="http://schemas.microsoft.com/office/drawing/2014/main" id="{D086D61C-183E-CD44-B001-BDB5775E8A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995800" y="1327150"/>
            <a:ext cx="4203701" cy="4203700"/>
            <a:chOff x="3995800" y="1327150"/>
            <a:chExt cx="4203701" cy="4203700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A117956B-678C-A54F-A856-A39B50494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801" y="1327150"/>
              <a:ext cx="4203700" cy="4203700"/>
            </a:xfrm>
            <a:prstGeom prst="rect">
              <a:avLst/>
            </a:prstGeom>
          </p:spPr>
        </p:pic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40CFA094-D862-F94D-866C-DD4D847B3D64}"/>
                </a:ext>
              </a:extLst>
            </p:cNvPr>
            <p:cNvSpPr txBox="1"/>
            <p:nvPr/>
          </p:nvSpPr>
          <p:spPr>
            <a:xfrm>
              <a:off x="3995800" y="2889347"/>
              <a:ext cx="42036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FÖR LITE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 ÄTS UPP</a:t>
              </a:r>
            </a:p>
          </p:txBody>
        </p:sp>
      </p:grp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För lite mat äts upp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59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tshållare för bild 34" descr="Kö i skolbespisningen av skolelever årskurs 5."/>
          <p:cNvPicPr>
            <a:picLocks noGrp="1" noChangeAspect="1"/>
          </p:cNvPicPr>
          <p:nvPr>
            <p:ph type="pic" sz="quarter" idx="3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8" b="20218"/>
          <a:stretch>
            <a:fillRect/>
          </a:stretch>
        </p:blipFill>
        <p:spPr>
          <a:xfrm>
            <a:off x="5565912" y="4178608"/>
            <a:ext cx="6626087" cy="2679392"/>
          </a:xfrm>
        </p:spPr>
      </p:pic>
      <p:sp>
        <p:nvSpPr>
          <p:cNvPr id="22" name="Platshållare för text 21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pPr lvl="1"/>
            <a:r>
              <a:rPr lang="sv-SE" sz="2200" dirty="0" smtClean="0"/>
              <a:t>8</a:t>
            </a:r>
            <a:endParaRPr lang="sv-SE" sz="2200" dirty="0"/>
          </a:p>
        </p:txBody>
      </p:sp>
      <p:sp>
        <p:nvSpPr>
          <p:cNvPr id="23" name="Platshållare för text 22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/>
          </a:bodyPr>
          <a:lstStyle/>
          <a:p>
            <a:pPr lvl="1"/>
            <a:r>
              <a:rPr lang="sv-SE" sz="2200" dirty="0" smtClean="0"/>
              <a:t>7</a:t>
            </a:r>
            <a:endParaRPr lang="sv-SE" sz="2200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v-SE" dirty="0" smtClean="0"/>
              <a:t>6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sv-SE" dirty="0" smtClean="0"/>
              <a:t>5</a:t>
            </a:r>
            <a:endParaRPr lang="sv-SE" dirty="0"/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sv-SE" dirty="0" smtClean="0"/>
              <a:t>4</a:t>
            </a:r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sv-SE" dirty="0" smtClean="0"/>
              <a:t>3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dirty="0" smtClean="0"/>
              <a:t>2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v-SE" dirty="0" smtClean="0"/>
              <a:t>1</a:t>
            </a:r>
            <a:endParaRPr lang="sv-SE" dirty="0"/>
          </a:p>
        </p:txBody>
      </p:sp>
      <p:sp>
        <p:nvSpPr>
          <p:cNvPr id="28" name="Platshållare för text 27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 smtClean="0"/>
              <a:t>Slutsatser</a:t>
            </a:r>
            <a:endParaRPr lang="sv-SE" dirty="0"/>
          </a:p>
        </p:txBody>
      </p:sp>
      <p:sp>
        <p:nvSpPr>
          <p:cNvPr id="29" name="Platshållare för text 28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 smtClean="0"/>
              <a:t>Äldreboende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smtClean="0"/>
              <a:t>Förskola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Skola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Matsvinn i offentliga måltider </a:t>
            </a:r>
            <a:br>
              <a:rPr lang="sv-SE" dirty="0" smtClean="0"/>
            </a:br>
            <a:r>
              <a:rPr lang="sv-SE" dirty="0" smtClean="0"/>
              <a:t>– om kartläggningen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Global påverkan 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smtClean="0"/>
              <a:t>Hur mycket slängs?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 smtClean="0"/>
              <a:t>Ordlista </a:t>
            </a:r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Matsvinn i offentliga måltider och dess konsekvenser </a:t>
            </a:r>
            <a:endParaRPr lang="sv-SE" dirty="0"/>
          </a:p>
        </p:txBody>
      </p:sp>
      <p:sp>
        <p:nvSpPr>
          <p:cNvPr id="2" name="Platshållare för text 1"/>
          <p:cNvSpPr>
            <a:spLocks noGrp="1"/>
          </p:cNvSpPr>
          <p:nvPr>
            <p:ph type="body" idx="1"/>
          </p:nvPr>
        </p:nvSpPr>
        <p:spPr>
          <a:xfrm>
            <a:off x="7789863" y="341389"/>
            <a:ext cx="4032250" cy="1260475"/>
          </a:xfrm>
        </p:spPr>
        <p:txBody>
          <a:bodyPr/>
          <a:lstStyle/>
          <a:p>
            <a:pPr algn="l"/>
            <a:r>
              <a:rPr lang="sv-SE" dirty="0" smtClean="0"/>
              <a:t>Presentation av Livsmedelsverkets kartläggning ”Matsvinn i kommunala förskolor, skolor och äldreboende”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63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title="Decorative">
            <a:extLst>
              <a:ext uri="{FF2B5EF4-FFF2-40B4-BE49-F238E27FC236}">
                <a16:creationId xmlns:a16="http://schemas.microsoft.com/office/drawing/2014/main" id="{ED7144E9-4450-8641-BE58-3B47BCB43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2C359988-A2D0-9B4B-80AD-265BFCEA7702}"/>
              </a:ext>
            </a:extLst>
          </p:cNvPr>
          <p:cNvSpPr txBox="1"/>
          <p:nvPr/>
        </p:nvSpPr>
        <p:spPr>
          <a:xfrm>
            <a:off x="6989437" y="5092582"/>
            <a:ext cx="31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Hungriga elever</a:t>
            </a:r>
          </a:p>
        </p:txBody>
      </p:sp>
      <p:pic>
        <p:nvPicPr>
          <p:cNvPr id="3" name="Bildobjekt 2" descr="En elev som sitter med läsebok. En tankebubbla med en pizzaslice.">
            <a:extLst>
              <a:ext uri="{FF2B5EF4-FFF2-40B4-BE49-F238E27FC236}">
                <a16:creationId xmlns:a16="http://schemas.microsoft.com/office/drawing/2014/main" id="{89A47B65-2DE1-F947-B357-BC2E6179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461" y="754429"/>
            <a:ext cx="4008459" cy="4235539"/>
          </a:xfrm>
          <a:prstGeom prst="rect">
            <a:avLst/>
          </a:prstGeom>
          <a:noFill/>
        </p:spPr>
      </p:pic>
      <p:pic>
        <p:nvPicPr>
          <p:cNvPr id="10" name="Pil 1" descr="En vit pil.">
            <a:extLst>
              <a:ext uri="{FF2B5EF4-FFF2-40B4-BE49-F238E27FC236}">
                <a16:creationId xmlns:a16="http://schemas.microsoft.com/office/drawing/2014/main" id="{C9919D9A-EAF8-4A42-92F4-F85E35772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279" y="2737440"/>
            <a:ext cx="1391158" cy="1383117"/>
          </a:xfrm>
          <a:prstGeom prst="rect">
            <a:avLst/>
          </a:prstGeom>
        </p:spPr>
      </p:pic>
      <p:grpSp>
        <p:nvGrpSpPr>
          <p:cNvPr id="4" name="Grupp cirkel" title="Decorative">
            <a:extLst>
              <a:ext uri="{FF2B5EF4-FFF2-40B4-BE49-F238E27FC236}">
                <a16:creationId xmlns:a16="http://schemas.microsoft.com/office/drawing/2014/main" id="{AB89D8BB-AE40-3B4D-AACF-2B34E5972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125246" y="1327150"/>
            <a:ext cx="4203700" cy="4203700"/>
            <a:chOff x="1125246" y="1327150"/>
            <a:chExt cx="4203700" cy="4203700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73B4A56A-B595-6342-B3CD-90BF4A8B8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246" y="1327150"/>
              <a:ext cx="4203700" cy="4203700"/>
            </a:xfrm>
            <a:prstGeom prst="rect">
              <a:avLst/>
            </a:prstGeom>
          </p:spPr>
        </p:pic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7AF44019-96B8-594C-865E-8C61CAF9A14C}"/>
                </a:ext>
              </a:extLst>
            </p:cNvPr>
            <p:cNvSpPr txBox="1"/>
            <p:nvPr/>
          </p:nvSpPr>
          <p:spPr>
            <a:xfrm>
              <a:off x="1125246" y="2889347"/>
              <a:ext cx="4203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FÖR LITE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 ÄTS UPP</a:t>
              </a: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Att för lite mat äts upp leder till hungriga elever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081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title="Decorative">
            <a:extLst>
              <a:ext uri="{FF2B5EF4-FFF2-40B4-BE49-F238E27FC236}">
                <a16:creationId xmlns:a16="http://schemas.microsoft.com/office/drawing/2014/main" id="{FE21DB1C-C39B-3B42-BF67-F041F1FD6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136AA843-C1F8-1748-979F-64B3FAE11895}"/>
              </a:ext>
            </a:extLst>
          </p:cNvPr>
          <p:cNvSpPr txBox="1"/>
          <p:nvPr/>
        </p:nvSpPr>
        <p:spPr>
          <a:xfrm>
            <a:off x="8970993" y="3770186"/>
            <a:ext cx="204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Trötta elever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Stök i klassrummet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Svårare att lära</a:t>
            </a:r>
          </a:p>
        </p:txBody>
      </p:sp>
      <p:pic>
        <p:nvPicPr>
          <p:cNvPr id="2" name="Bildobjekt 1" descr="En elev som sover på en läsebok.">
            <a:extLst>
              <a:ext uri="{FF2B5EF4-FFF2-40B4-BE49-F238E27FC236}">
                <a16:creationId xmlns:a16="http://schemas.microsoft.com/office/drawing/2014/main" id="{61B52E74-60C6-624C-8C90-21019E71E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200" y="1595202"/>
            <a:ext cx="1852349" cy="1955257"/>
          </a:xfrm>
          <a:prstGeom prst="rect">
            <a:avLst/>
          </a:prstGeom>
        </p:spPr>
      </p:pic>
      <p:pic>
        <p:nvPicPr>
          <p:cNvPr id="7" name="Pil 2" descr="En vit pil.">
            <a:extLst>
              <a:ext uri="{FF2B5EF4-FFF2-40B4-BE49-F238E27FC236}">
                <a16:creationId xmlns:a16="http://schemas.microsoft.com/office/drawing/2014/main" id="{164114F4-F8E0-6E4D-A481-05132421B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626" y="2936224"/>
            <a:ext cx="936270" cy="930858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EF65E7D2-00D6-6E44-8B6F-5F03CF7F7C2F}"/>
              </a:ext>
            </a:extLst>
          </p:cNvPr>
          <p:cNvSpPr txBox="1"/>
          <p:nvPr/>
        </p:nvSpPr>
        <p:spPr>
          <a:xfrm>
            <a:off x="5105575" y="4305752"/>
            <a:ext cx="18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Hungriga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elever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Bildobjekt 15" descr="En elev som sitter med läsebok. En tankebubbla med en pizzaslice.">
            <a:extLst>
              <a:ext uri="{FF2B5EF4-FFF2-40B4-BE49-F238E27FC236}">
                <a16:creationId xmlns:a16="http://schemas.microsoft.com/office/drawing/2014/main" id="{019EAE18-5770-D848-9837-3E8E90200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729" y="1316415"/>
            <a:ext cx="2696433" cy="2849185"/>
          </a:xfrm>
          <a:prstGeom prst="rect">
            <a:avLst/>
          </a:prstGeom>
          <a:noFill/>
        </p:spPr>
      </p:pic>
      <p:pic>
        <p:nvPicPr>
          <p:cNvPr id="11" name="Pil 1" descr="En vit pil.">
            <a:extLst>
              <a:ext uri="{FF2B5EF4-FFF2-40B4-BE49-F238E27FC236}">
                <a16:creationId xmlns:a16="http://schemas.microsoft.com/office/drawing/2014/main" id="{B6F923B1-D0BB-5C42-9DB0-C5BB8048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333" y="2936225"/>
            <a:ext cx="936270" cy="930858"/>
          </a:xfrm>
          <a:prstGeom prst="rect">
            <a:avLst/>
          </a:prstGeom>
        </p:spPr>
      </p:pic>
      <p:grpSp>
        <p:nvGrpSpPr>
          <p:cNvPr id="12" name="Grupp 11" descr="Färgad cirkel med texten för lite mat äts upp.">
            <a:extLst>
              <a:ext uri="{FF2B5EF4-FFF2-40B4-BE49-F238E27FC236}">
                <a16:creationId xmlns:a16="http://schemas.microsoft.com/office/drawing/2014/main" id="{EDC0AEFE-44BC-CF40-9591-85DE553DE5B1}"/>
              </a:ext>
            </a:extLst>
          </p:cNvPr>
          <p:cNvGrpSpPr/>
          <p:nvPr/>
        </p:nvGrpSpPr>
        <p:grpSpPr>
          <a:xfrm>
            <a:off x="811041" y="1988187"/>
            <a:ext cx="2826929" cy="2826929"/>
            <a:chOff x="3995801" y="1327150"/>
            <a:chExt cx="4203700" cy="4203700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35D87A86-40C7-1943-9620-04DA5C362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5801" y="1327150"/>
              <a:ext cx="4203700" cy="4203700"/>
            </a:xfrm>
            <a:prstGeom prst="rect">
              <a:avLst/>
            </a:prstGeom>
          </p:spPr>
        </p:pic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4EA7A583-657D-704B-80F7-C9B6D67AEA2D}"/>
                </a:ext>
              </a:extLst>
            </p:cNvPr>
            <p:cNvSpPr txBox="1"/>
            <p:nvPr/>
          </p:nvSpPr>
          <p:spPr>
            <a:xfrm>
              <a:off x="3995801" y="2889346"/>
              <a:ext cx="4203700" cy="1235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FÖR LITE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 ÄTS UPP</a:t>
              </a:r>
            </a:p>
          </p:txBody>
        </p:sp>
      </p:grp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Hungriga elever leder till trötta elever som får svårare att lära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3634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title="Decorative">
            <a:extLst>
              <a:ext uri="{FF2B5EF4-FFF2-40B4-BE49-F238E27FC236}">
                <a16:creationId xmlns:a16="http://schemas.microsoft.com/office/drawing/2014/main" id="{314CEFE4-D91A-F645-A3AE-AC3B76A82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grpSp>
        <p:nvGrpSpPr>
          <p:cNvPr id="20" name="Grupp 19" descr="Färgad cirkel med texten sämre skolprestation">
            <a:extLst>
              <a:ext uri="{FF2B5EF4-FFF2-40B4-BE49-F238E27FC236}">
                <a16:creationId xmlns:a16="http://schemas.microsoft.com/office/drawing/2014/main" id="{A34EF371-6F99-6C49-A258-86BDDFEB79F8}"/>
              </a:ext>
            </a:extLst>
          </p:cNvPr>
          <p:cNvGrpSpPr/>
          <p:nvPr/>
        </p:nvGrpSpPr>
        <p:grpSpPr>
          <a:xfrm>
            <a:off x="9347960" y="2194340"/>
            <a:ext cx="2209531" cy="2209531"/>
            <a:chOff x="3995801" y="1327150"/>
            <a:chExt cx="4203700" cy="4203700"/>
          </a:xfrm>
        </p:grpSpPr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4EF412EC-97B3-4444-A38C-7ACC8276C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5801" y="1327150"/>
              <a:ext cx="4203700" cy="4203700"/>
            </a:xfrm>
            <a:prstGeom prst="rect">
              <a:avLst/>
            </a:prstGeom>
          </p:spPr>
        </p:pic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2EF65513-0B0B-BC4F-9456-11CB5ACC0CF7}"/>
                </a:ext>
              </a:extLst>
            </p:cNvPr>
            <p:cNvSpPr txBox="1"/>
            <p:nvPr/>
          </p:nvSpPr>
          <p:spPr>
            <a:xfrm>
              <a:off x="3995801" y="2889346"/>
              <a:ext cx="4203700" cy="1229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SÄMRE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SKOLPRESTATION</a:t>
              </a:r>
            </a:p>
          </p:txBody>
        </p:sp>
      </p:grpSp>
      <p:pic>
        <p:nvPicPr>
          <p:cNvPr id="14" name="Pil 3" descr="En vit pil.">
            <a:extLst>
              <a:ext uri="{FF2B5EF4-FFF2-40B4-BE49-F238E27FC236}">
                <a16:creationId xmlns:a16="http://schemas.microsoft.com/office/drawing/2014/main" id="{8C3443BE-D46C-0F40-BC34-BF3FA1924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673" y="2935326"/>
            <a:ext cx="731790" cy="727560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EEB1BC79-C46C-A54C-9D68-38225AA1EFD4}"/>
              </a:ext>
            </a:extLst>
          </p:cNvPr>
          <p:cNvSpPr txBox="1"/>
          <p:nvPr/>
        </p:nvSpPr>
        <p:spPr>
          <a:xfrm>
            <a:off x="6699020" y="4187414"/>
            <a:ext cx="1847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Trötta elever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Stök i klassrummet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Svårare att lära</a:t>
            </a:r>
          </a:p>
        </p:txBody>
      </p:sp>
      <p:pic>
        <p:nvPicPr>
          <p:cNvPr id="27" name="Bildobjekt 26" descr="En elev som sover på en läsebok.">
            <a:extLst>
              <a:ext uri="{FF2B5EF4-FFF2-40B4-BE49-F238E27FC236}">
                <a16:creationId xmlns:a16="http://schemas.microsoft.com/office/drawing/2014/main" id="{A476DF71-4FC3-0044-B564-E44911316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188" y="2584859"/>
            <a:ext cx="1369062" cy="1445120"/>
          </a:xfrm>
          <a:prstGeom prst="rect">
            <a:avLst/>
          </a:prstGeom>
        </p:spPr>
      </p:pic>
      <p:pic>
        <p:nvPicPr>
          <p:cNvPr id="15" name="Pil 2" descr="En vit pil.">
            <a:extLst>
              <a:ext uri="{FF2B5EF4-FFF2-40B4-BE49-F238E27FC236}">
                <a16:creationId xmlns:a16="http://schemas.microsoft.com/office/drawing/2014/main" id="{1446241B-DE06-6D47-ACB2-C799B8FA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900" y="2921631"/>
            <a:ext cx="731790" cy="72756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58D2955E-DC45-4145-88DB-EC814A17DDB7}"/>
              </a:ext>
            </a:extLst>
          </p:cNvPr>
          <p:cNvSpPr txBox="1"/>
          <p:nvPr/>
        </p:nvSpPr>
        <p:spPr>
          <a:xfrm>
            <a:off x="3990925" y="4187414"/>
            <a:ext cx="1847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Hungriga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elever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Bildobjekt 24" descr="En elev som sitter med läsebok. En tankebubbla med en pizzaslice.">
            <a:extLst>
              <a:ext uri="{FF2B5EF4-FFF2-40B4-BE49-F238E27FC236}">
                <a16:creationId xmlns:a16="http://schemas.microsoft.com/office/drawing/2014/main" id="{47194B81-411F-BB4F-89B5-DFD5175C8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511" y="2009811"/>
            <a:ext cx="1979283" cy="2091408"/>
          </a:xfrm>
          <a:prstGeom prst="rect">
            <a:avLst/>
          </a:prstGeom>
          <a:noFill/>
        </p:spPr>
      </p:pic>
      <p:pic>
        <p:nvPicPr>
          <p:cNvPr id="10" name="Pil 1" descr="En vit pil.">
            <a:extLst>
              <a:ext uri="{FF2B5EF4-FFF2-40B4-BE49-F238E27FC236}">
                <a16:creationId xmlns:a16="http://schemas.microsoft.com/office/drawing/2014/main" id="{32911F64-4E95-4144-B59F-11D63D289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053" y="2935326"/>
            <a:ext cx="731790" cy="727560"/>
          </a:xfrm>
          <a:prstGeom prst="rect">
            <a:avLst/>
          </a:prstGeom>
        </p:spPr>
      </p:pic>
      <p:grpSp>
        <p:nvGrpSpPr>
          <p:cNvPr id="16" name="Grupp 15" descr="Färgad cirkel med texten för lite mat äts upp.">
            <a:extLst>
              <a:ext uri="{FF2B5EF4-FFF2-40B4-BE49-F238E27FC236}">
                <a16:creationId xmlns:a16="http://schemas.microsoft.com/office/drawing/2014/main" id="{365327B0-1BCC-D249-A79B-1E867391A2D3}"/>
              </a:ext>
            </a:extLst>
          </p:cNvPr>
          <p:cNvGrpSpPr/>
          <p:nvPr/>
        </p:nvGrpSpPr>
        <p:grpSpPr>
          <a:xfrm>
            <a:off x="595390" y="2194340"/>
            <a:ext cx="2209531" cy="2209531"/>
            <a:chOff x="3995801" y="1327150"/>
            <a:chExt cx="4203700" cy="4203700"/>
          </a:xfrm>
        </p:grpSpPr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729334A3-77F8-DD43-B60A-70B7D80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5801" y="1327150"/>
              <a:ext cx="4203700" cy="4203700"/>
            </a:xfrm>
            <a:prstGeom prst="rect">
              <a:avLst/>
            </a:prstGeom>
          </p:spPr>
        </p:pic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00B8E7C0-C413-D147-A702-5EC23760F549}"/>
                </a:ext>
              </a:extLst>
            </p:cNvPr>
            <p:cNvSpPr txBox="1"/>
            <p:nvPr/>
          </p:nvSpPr>
          <p:spPr>
            <a:xfrm>
              <a:off x="3995801" y="2889346"/>
              <a:ext cx="4203700" cy="1229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FÖR LITE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 ÄTS UPP</a:t>
              </a: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Det kan leda till sämre skolprestation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737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//Varfor">
            <a:extLst>
              <a:ext uri="{FF2B5EF4-FFF2-40B4-BE49-F238E27FC236}">
                <a16:creationId xmlns:a16="http://schemas.microsoft.com/office/drawing/2014/main" id="{BC32195E-656F-0849-8C8D-DA3CF9CDEC1F}"/>
              </a:ext>
            </a:extLst>
          </p:cNvPr>
          <p:cNvSpPr txBox="1"/>
          <p:nvPr/>
        </p:nvSpPr>
        <p:spPr>
          <a:xfrm>
            <a:off x="1633663" y="2438985"/>
            <a:ext cx="939356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Varför äts inte maten upp?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Varför äts inte maten upp?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8423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 title="Decorative">
            <a:extLst>
              <a:ext uri="{FF2B5EF4-FFF2-40B4-BE49-F238E27FC236}">
                <a16:creationId xmlns:a16="http://schemas.microsoft.com/office/drawing/2014/main" id="{10E8F2B5-4B12-A343-8503-E38D4C99C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6418736"/>
            <a:ext cx="1721038" cy="239224"/>
          </a:xfrm>
          <a:prstGeom prst="rect">
            <a:avLst/>
          </a:prstGeom>
        </p:spPr>
      </p:pic>
      <p:grpSp>
        <p:nvGrpSpPr>
          <p:cNvPr id="13" name="Grupp 12" descr="En man och en kvinna bredvid varandra. En grupp människor vid ett bord i bakgrunden.">
            <a:extLst>
              <a:ext uri="{FF2B5EF4-FFF2-40B4-BE49-F238E27FC236}">
                <a16:creationId xmlns:a16="http://schemas.microsoft.com/office/drawing/2014/main" id="{31F2361A-6B68-0843-B1A5-2FF5B080B11E}"/>
              </a:ext>
            </a:extLst>
          </p:cNvPr>
          <p:cNvGrpSpPr/>
          <p:nvPr/>
        </p:nvGrpSpPr>
        <p:grpSpPr>
          <a:xfrm>
            <a:off x="8948519" y="3601396"/>
            <a:ext cx="2261669" cy="2261669"/>
            <a:chOff x="8948519" y="3601396"/>
            <a:chExt cx="2261669" cy="2261669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61BA4E71-C755-0E4D-B90F-96483AD2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8519" y="3601396"/>
              <a:ext cx="2261669" cy="2261669"/>
            </a:xfrm>
            <a:prstGeom prst="rect">
              <a:avLst/>
            </a:prstGeom>
          </p:spPr>
        </p:pic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87AD8748-CC4B-9245-8F37-6B352E608C19}"/>
                </a:ext>
              </a:extLst>
            </p:cNvPr>
            <p:cNvSpPr txBox="1"/>
            <p:nvPr/>
          </p:nvSpPr>
          <p:spPr>
            <a:xfrm>
              <a:off x="8955758" y="5372120"/>
              <a:ext cx="225443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För få lärare äter i matsalen</a:t>
              </a:r>
            </a:p>
          </p:txBody>
        </p:sp>
      </p:grpSp>
      <p:grpSp>
        <p:nvGrpSpPr>
          <p:cNvPr id="12" name="Grupp 11" descr="En person håller för öronen. En grupp människor sitter vid ett bord och pratar högt.">
            <a:extLst>
              <a:ext uri="{FF2B5EF4-FFF2-40B4-BE49-F238E27FC236}">
                <a16:creationId xmlns:a16="http://schemas.microsoft.com/office/drawing/2014/main" id="{AB7B1475-9DA9-4946-B8AC-2D1AFE30E0D8}"/>
              </a:ext>
            </a:extLst>
          </p:cNvPr>
          <p:cNvGrpSpPr/>
          <p:nvPr/>
        </p:nvGrpSpPr>
        <p:grpSpPr>
          <a:xfrm>
            <a:off x="6466330" y="3601815"/>
            <a:ext cx="2261669" cy="2261669"/>
            <a:chOff x="6466330" y="3601815"/>
            <a:chExt cx="2261669" cy="2261669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D2DEF42D-D6CB-8B45-A834-815B2CE5D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330" y="3601815"/>
              <a:ext cx="2261669" cy="2261669"/>
            </a:xfrm>
            <a:prstGeom prst="rect">
              <a:avLst/>
            </a:prstGeom>
          </p:spPr>
        </p:pic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86DDB1B5-7489-B64C-910E-03C6F4D7534F}"/>
                </a:ext>
              </a:extLst>
            </p:cNvPr>
            <p:cNvSpPr txBox="1"/>
            <p:nvPr/>
          </p:nvSpPr>
          <p:spPr>
            <a:xfrm>
              <a:off x="6478359" y="5372120"/>
              <a:ext cx="22486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Bullrigt i skolrestaurangen</a:t>
              </a:r>
            </a:p>
          </p:txBody>
        </p:sp>
      </p:grpSp>
      <p:grpSp>
        <p:nvGrpSpPr>
          <p:cNvPr id="11" name="Grupp 10" descr="Ett äpple, skålar med mat och en korv.">
            <a:extLst>
              <a:ext uri="{FF2B5EF4-FFF2-40B4-BE49-F238E27FC236}">
                <a16:creationId xmlns:a16="http://schemas.microsoft.com/office/drawing/2014/main" id="{68B962E0-7847-E940-A931-8088E39492FE}"/>
              </a:ext>
            </a:extLst>
          </p:cNvPr>
          <p:cNvGrpSpPr/>
          <p:nvPr/>
        </p:nvGrpSpPr>
        <p:grpSpPr>
          <a:xfrm>
            <a:off x="4000199" y="3601815"/>
            <a:ext cx="2262644" cy="2261669"/>
            <a:chOff x="4000199" y="3601815"/>
            <a:chExt cx="2262644" cy="2261669"/>
          </a:xfrm>
        </p:grpSpPr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6D9BBB35-34D6-264D-A887-6E05A61A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1174" y="3601815"/>
              <a:ext cx="2261669" cy="2261669"/>
            </a:xfrm>
            <a:prstGeom prst="rect">
              <a:avLst/>
            </a:prstGeom>
          </p:spPr>
        </p:pic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2ABC9397-97F6-764B-A459-9F7748DE47CE}"/>
                </a:ext>
              </a:extLst>
            </p:cNvPr>
            <p:cNvSpPr txBox="1"/>
            <p:nvPr/>
          </p:nvSpPr>
          <p:spPr>
            <a:xfrm>
              <a:off x="4000199" y="5372120"/>
              <a:ext cx="226167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Vissa tar mer än de orkar</a:t>
              </a:r>
            </a:p>
          </p:txBody>
        </p:sp>
      </p:grpSp>
      <p:grpSp>
        <p:nvGrpSpPr>
          <p:cNvPr id="10" name="Grupp 9" descr="En hand som håller fram en tallrik mat. En annan hand som visar nej tack.">
            <a:extLst>
              <a:ext uri="{FF2B5EF4-FFF2-40B4-BE49-F238E27FC236}">
                <a16:creationId xmlns:a16="http://schemas.microsoft.com/office/drawing/2014/main" id="{429F9159-568F-494B-BB03-4F251736E3D9}"/>
              </a:ext>
            </a:extLst>
          </p:cNvPr>
          <p:cNvGrpSpPr/>
          <p:nvPr/>
        </p:nvGrpSpPr>
        <p:grpSpPr>
          <a:xfrm>
            <a:off x="8937306" y="1101973"/>
            <a:ext cx="2272882" cy="2272881"/>
            <a:chOff x="8937306" y="1101973"/>
            <a:chExt cx="2272882" cy="2272881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EF32EFCA-BAAB-E047-913F-03A02020F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7307" y="1101973"/>
              <a:ext cx="2272881" cy="2272881"/>
            </a:xfrm>
            <a:prstGeom prst="rect">
              <a:avLst/>
            </a:prstGeom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E74543F2-583C-3D43-9DF2-16923ADEEE82}"/>
                </a:ext>
              </a:extLst>
            </p:cNvPr>
            <p:cNvSpPr txBox="1"/>
            <p:nvPr/>
          </p:nvSpPr>
          <p:spPr>
            <a:xfrm>
              <a:off x="8937306" y="2883221"/>
              <a:ext cx="227288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Vissa gillar inte maten</a:t>
              </a:r>
            </a:p>
          </p:txBody>
        </p:sp>
      </p:grpSp>
      <p:grpSp>
        <p:nvGrpSpPr>
          <p:cNvPr id="7" name="Grupp 6" descr="En rutschkana, ett träd och en parkbänk. Solen skriner.">
            <a:extLst>
              <a:ext uri="{FF2B5EF4-FFF2-40B4-BE49-F238E27FC236}">
                <a16:creationId xmlns:a16="http://schemas.microsoft.com/office/drawing/2014/main" id="{2D182CEF-19B2-BE45-A208-541397135DD7}"/>
              </a:ext>
            </a:extLst>
          </p:cNvPr>
          <p:cNvGrpSpPr/>
          <p:nvPr/>
        </p:nvGrpSpPr>
        <p:grpSpPr>
          <a:xfrm>
            <a:off x="6454142" y="1101972"/>
            <a:ext cx="2285687" cy="2272881"/>
            <a:chOff x="6454142" y="1101972"/>
            <a:chExt cx="2285687" cy="2272881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6492A90F-A65D-2242-91CF-E15F2B55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4142" y="1101972"/>
              <a:ext cx="2272881" cy="2272881"/>
            </a:xfrm>
            <a:prstGeom prst="rect">
              <a:avLst/>
            </a:prstGeom>
          </p:spPr>
        </p:pic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F3ABCE72-3D07-D348-AD15-80F9D7BC98FD}"/>
                </a:ext>
              </a:extLst>
            </p:cNvPr>
            <p:cNvSpPr txBox="1"/>
            <p:nvPr/>
          </p:nvSpPr>
          <p:spPr>
            <a:xfrm>
              <a:off x="6478359" y="2883221"/>
              <a:ext cx="226147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Elever vill fort ut på rast</a:t>
              </a:r>
            </a:p>
          </p:txBody>
        </p:sp>
      </p:grpSp>
      <p:grpSp>
        <p:nvGrpSpPr>
          <p:cNvPr id="6" name="Grupp 5" descr="Ett tidtagarur.">
            <a:extLst>
              <a:ext uri="{FF2B5EF4-FFF2-40B4-BE49-F238E27FC236}">
                <a16:creationId xmlns:a16="http://schemas.microsoft.com/office/drawing/2014/main" id="{64BDA333-3067-F84B-B005-96F9E2B4372F}"/>
              </a:ext>
            </a:extLst>
          </p:cNvPr>
          <p:cNvGrpSpPr/>
          <p:nvPr/>
        </p:nvGrpSpPr>
        <p:grpSpPr>
          <a:xfrm>
            <a:off x="3993290" y="1101972"/>
            <a:ext cx="2272882" cy="2272882"/>
            <a:chOff x="3993290" y="1101972"/>
            <a:chExt cx="2272882" cy="2272882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54D4D4A1-BD1C-1643-83DB-940BBA9E6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3290" y="1101972"/>
              <a:ext cx="2272882" cy="2272882"/>
            </a:xfrm>
            <a:prstGeom prst="rect">
              <a:avLst/>
            </a:prstGeom>
          </p:spPr>
        </p:pic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D62757EF-01F6-A740-938A-AC658770B365}"/>
                </a:ext>
              </a:extLst>
            </p:cNvPr>
            <p:cNvSpPr txBox="1"/>
            <p:nvPr/>
          </p:nvSpPr>
          <p:spPr>
            <a:xfrm>
              <a:off x="3993290" y="2883221"/>
              <a:ext cx="226857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För lite tid att äta</a:t>
              </a:r>
            </a:p>
          </p:txBody>
        </p:sp>
      </p:grpSp>
      <p:sp>
        <p:nvSpPr>
          <p:cNvPr id="2" name="//Varfor">
            <a:extLst>
              <a:ext uri="{FF2B5EF4-FFF2-40B4-BE49-F238E27FC236}">
                <a16:creationId xmlns:a16="http://schemas.microsoft.com/office/drawing/2014/main" id="{1908A85E-26DC-E140-B089-F63BFC19FE05}"/>
              </a:ext>
            </a:extLst>
          </p:cNvPr>
          <p:cNvSpPr txBox="1"/>
          <p:nvPr/>
        </p:nvSpPr>
        <p:spPr>
          <a:xfrm>
            <a:off x="828121" y="941294"/>
            <a:ext cx="2624052" cy="3683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Varför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äts inte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maten</a:t>
            </a:r>
          </a:p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upp?</a:t>
            </a:r>
          </a:p>
        </p:txBody>
      </p:sp>
      <p:sp>
        <p:nvSpPr>
          <p:cNvPr id="15" name="Rubrik 14"/>
          <p:cNvSpPr>
            <a:spLocks noGrp="1"/>
          </p:cNvSpPr>
          <p:nvPr>
            <p:ph type="title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Det är framför allt brister i måltidsmiljön som gör att maten inte äts upp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0843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pPr marL="0" indent="0">
              <a:buNone/>
            </a:pPr>
            <a:r>
              <a:rPr lang="sv-SE" sz="2400" dirty="0" smtClean="0"/>
              <a:t>DISKUSSIONSPUNKT:</a:t>
            </a:r>
            <a:endParaRPr lang="sv-SE" sz="2400" dirty="0"/>
          </a:p>
          <a:p>
            <a:pPr marL="0" indent="0">
              <a:buNone/>
            </a:pPr>
            <a:r>
              <a:rPr lang="sv-SE" sz="2400" dirty="0" smtClean="0"/>
              <a:t>Hur ska vi göra så att maten hamnar i magen och inte någon annanstans?</a:t>
            </a:r>
          </a:p>
          <a:p>
            <a:endParaRPr lang="sv-SE" dirty="0" smtClean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När maten inte äts upp…</a:t>
            </a:r>
            <a:endParaRPr lang="sv-SE" dirty="0"/>
          </a:p>
        </p:txBody>
      </p:sp>
      <p:pic>
        <p:nvPicPr>
          <p:cNvPr id="9" name="Platshållare för bild 8" descr="Ett barn i en förskolematsal släpper en böna ner i sin öppna mun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9134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Fyra barn äter tillsammans med en förskolepedagog vid ett bord i en matsal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3" b="23163"/>
          <a:stretch>
            <a:fillRect/>
          </a:stretch>
        </p:blipFill>
        <p:spPr/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FÖRSKOLA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209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Nästan dubbelt så många kommuner  rapporterar </a:t>
            </a:r>
            <a:r>
              <a:rPr lang="sv-SE" sz="2400" dirty="0"/>
              <a:t>att de mäter serverings- och tallrikssvinn inom förskolan jämfört med </a:t>
            </a:r>
            <a:r>
              <a:rPr lang="sv-SE" sz="2400" dirty="0" smtClean="0"/>
              <a:t>tidigare. </a:t>
            </a:r>
          </a:p>
          <a:p>
            <a:r>
              <a:rPr lang="sv-SE" sz="2400" dirty="0" smtClean="0"/>
              <a:t>Visar på en ökad medvetenhet om matsvinn och vikten av att mäta i förskolan.</a:t>
            </a:r>
          </a:p>
          <a:p>
            <a:r>
              <a:rPr lang="sv-SE" sz="2400" dirty="0" smtClean="0"/>
              <a:t>Serveringssvinnet är högre i mottagningskök jämfört med i tillagningskök. </a:t>
            </a:r>
            <a:endParaRPr lang="sv-SE" sz="2400" dirty="0"/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Fler mäter svinnet</a:t>
            </a:r>
            <a:endParaRPr lang="sv-SE" dirty="0"/>
          </a:p>
        </p:txBody>
      </p:sp>
      <p:pic>
        <p:nvPicPr>
          <p:cNvPr id="10" name="Platshållare för bild 9" descr="Ett förskolebarn som provsmakar en böna.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6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atrester som slängs från en tallrik ner i en sophink.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3519"/>
          <a:stretch>
            <a:fillRect/>
          </a:stretch>
        </p:blipFill>
        <p:spPr/>
      </p:pic>
      <p:sp>
        <p:nvSpPr>
          <p:cNvPr id="9" name="Platshållare för innehåll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dirty="0" smtClean="0"/>
              <a:t>NÅGRA FÖRKLARINGAR</a:t>
            </a:r>
          </a:p>
          <a:p>
            <a:r>
              <a:rPr lang="sv-SE" sz="2400" dirty="0" smtClean="0"/>
              <a:t>Det levereras </a:t>
            </a:r>
            <a:r>
              <a:rPr lang="sv-SE" sz="2400" dirty="0"/>
              <a:t>mer mat än nödvändigt för att inte riskera att maten </a:t>
            </a:r>
            <a:r>
              <a:rPr lang="sv-SE" sz="2400" dirty="0" smtClean="0"/>
              <a:t>tar </a:t>
            </a:r>
            <a:r>
              <a:rPr lang="sv-SE" sz="2400" dirty="0"/>
              <a:t>slut. </a:t>
            </a:r>
            <a:endParaRPr lang="sv-SE" sz="2400" dirty="0" smtClean="0"/>
          </a:p>
          <a:p>
            <a:r>
              <a:rPr lang="sv-SE" sz="2400" dirty="0" smtClean="0"/>
              <a:t>Mottagningskök har få </a:t>
            </a:r>
            <a:r>
              <a:rPr lang="sv-SE" sz="2400" dirty="0"/>
              <a:t>möjligheter att spara och ta hand </a:t>
            </a:r>
            <a:r>
              <a:rPr lang="sv-SE" sz="2400" dirty="0" smtClean="0"/>
              <a:t>om överbliven mat </a:t>
            </a:r>
            <a:r>
              <a:rPr lang="sv-SE" sz="2400" dirty="0"/>
              <a:t>till ett senare tillfälle. </a:t>
            </a:r>
            <a:endParaRPr lang="sv-SE" sz="2400" dirty="0" smtClean="0"/>
          </a:p>
          <a:p>
            <a:r>
              <a:rPr lang="sv-SE" sz="2400" dirty="0" smtClean="0"/>
              <a:t>Få känner till att man får spara överbliven mat, om det görs på ett säkert sätt.</a:t>
            </a:r>
            <a:endParaRPr lang="sv-SE" sz="2400" dirty="0"/>
          </a:p>
          <a:p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Varför högre svinn från serveringen i mottagningskök?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56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Tre äldre och en yngre person äter mat vid ett bord . De skålar med varandra och ser glada ut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3" b="23163"/>
          <a:stretch>
            <a:fillRect/>
          </a:stretch>
        </p:blipFill>
        <p:spPr/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ÄLDREBOENDEN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75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Glasburk på våg med matrester.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3435"/>
          <a:stretch>
            <a:fillRect/>
          </a:stretch>
        </p:blipFill>
        <p:spPr/>
      </p:pic>
      <p:sp>
        <p:nvSpPr>
          <p:cNvPr id="3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sz="2600" i="1" dirty="0" smtClean="0"/>
              <a:t>Matsvinn</a:t>
            </a:r>
            <a:r>
              <a:rPr lang="sv-SE" sz="2600" dirty="0" smtClean="0"/>
              <a:t> är mat som hade kunnat ätas om den hanterats på ett annat sätt.</a:t>
            </a:r>
          </a:p>
          <a:p>
            <a:pPr marL="0" indent="0">
              <a:buNone/>
            </a:pPr>
            <a:r>
              <a:rPr lang="sv-SE" sz="2600" i="1" dirty="0"/>
              <a:t>Matavfall</a:t>
            </a:r>
            <a:r>
              <a:rPr lang="sv-SE" sz="2600" dirty="0"/>
              <a:t> </a:t>
            </a:r>
            <a:r>
              <a:rPr lang="sv-SE" sz="2600" dirty="0" smtClean="0"/>
              <a:t>innefattar både det som går att undvika (matsvinn) samt det som är oundvikligt </a:t>
            </a:r>
            <a:r>
              <a:rPr lang="sv-SE" sz="2600" dirty="0"/>
              <a:t>t ex skal eller mat som hunnit bli dålig.</a:t>
            </a:r>
          </a:p>
          <a:p>
            <a:pPr marL="0" indent="0">
              <a:buNone/>
            </a:pPr>
            <a:r>
              <a:rPr lang="sv-SE" sz="2600" i="1" dirty="0" smtClean="0"/>
              <a:t>Kökssvinn</a:t>
            </a:r>
            <a:r>
              <a:rPr lang="sv-SE" sz="2600" dirty="0" smtClean="0"/>
              <a:t> uppstår i köket i samband med förvaring, lagring och beredning av mat.</a:t>
            </a:r>
          </a:p>
          <a:p>
            <a:pPr marL="0" indent="0">
              <a:buNone/>
            </a:pPr>
            <a:r>
              <a:rPr lang="sv-SE" sz="2600" i="1" dirty="0" smtClean="0"/>
              <a:t>Serveringssvinn</a:t>
            </a:r>
            <a:r>
              <a:rPr lang="sv-SE" sz="2600" dirty="0" smtClean="0"/>
              <a:t> är mat som inte nått fram till tallriken.</a:t>
            </a:r>
          </a:p>
          <a:p>
            <a:pPr marL="0" indent="0">
              <a:buNone/>
            </a:pPr>
            <a:r>
              <a:rPr lang="sv-SE" sz="2600" i="1" dirty="0" smtClean="0"/>
              <a:t>Tallrikssvinn</a:t>
            </a:r>
            <a:r>
              <a:rPr lang="sv-SE" sz="2600" dirty="0" smtClean="0"/>
              <a:t> är mat som skrapas från tallriken. </a:t>
            </a:r>
          </a:p>
          <a:p>
            <a:pPr marL="0" indent="0">
              <a:buNone/>
            </a:pPr>
            <a:endParaRPr lang="sv-SE" sz="28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ORDLISTA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01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dirty="0" smtClean="0"/>
              <a:t>NÅGRA FÖRKLARINGAR</a:t>
            </a:r>
          </a:p>
          <a:p>
            <a:r>
              <a:rPr lang="sv-SE" sz="2400" dirty="0" smtClean="0"/>
              <a:t>Flera verksamheter ansvarar för måltiderna i äldreboenden – </a:t>
            </a:r>
            <a:r>
              <a:rPr lang="sv-SE" sz="2400" dirty="0"/>
              <a:t>både måltids- och </a:t>
            </a:r>
            <a:r>
              <a:rPr lang="sv-SE" sz="2400" dirty="0" smtClean="0"/>
              <a:t>omsorgsverksamheten. </a:t>
            </a:r>
            <a:endParaRPr lang="sv-SE" sz="2400" dirty="0"/>
          </a:p>
          <a:p>
            <a:r>
              <a:rPr lang="sv-SE" sz="2400" dirty="0"/>
              <a:t>För att </a:t>
            </a:r>
            <a:r>
              <a:rPr lang="sv-SE" sz="2400" dirty="0" smtClean="0"/>
              <a:t>mäta </a:t>
            </a:r>
            <a:r>
              <a:rPr lang="sv-SE" sz="2400" dirty="0"/>
              <a:t>matsvinnet </a:t>
            </a:r>
            <a:r>
              <a:rPr lang="sv-SE" sz="2400" dirty="0" smtClean="0"/>
              <a:t>krävs samarbete. Här är det viktigt </a:t>
            </a:r>
            <a:r>
              <a:rPr lang="sv-SE" sz="2400" dirty="0"/>
              <a:t>att omsorgspersonalen </a:t>
            </a:r>
            <a:r>
              <a:rPr lang="sv-SE" sz="2400" dirty="0" smtClean="0"/>
              <a:t>blir delaktiga </a:t>
            </a:r>
            <a:r>
              <a:rPr lang="sv-SE" sz="2400" dirty="0"/>
              <a:t>i </a:t>
            </a:r>
            <a:r>
              <a:rPr lang="sv-SE" sz="2400" dirty="0" smtClean="0"/>
              <a:t>arbetet. De måste få kunskap om varför det är viktigt att mäta och tid att hinna göra det. </a:t>
            </a:r>
            <a:endParaRPr lang="sv-SE" sz="2400" dirty="0"/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Varför mäts det minst i äldreboenden?</a:t>
            </a:r>
            <a:endParaRPr lang="sv-SE" dirty="0"/>
          </a:p>
        </p:txBody>
      </p:sp>
      <p:pic>
        <p:nvPicPr>
          <p:cNvPr id="9" name="Platshållare för bild 8" descr="Personal från hemtjänsten pratar med en äldre kvinna som sitter vid köksbordet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3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7223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v-SE" sz="2400" dirty="0" smtClean="0"/>
              <a:t>Undernäring </a:t>
            </a:r>
            <a:r>
              <a:rPr lang="sv-SE" sz="2400" dirty="0"/>
              <a:t>vanligt i äldreomsorgen.</a:t>
            </a:r>
          </a:p>
          <a:p>
            <a:pPr lvl="0"/>
            <a:r>
              <a:rPr lang="sv-SE" sz="2400" dirty="0"/>
              <a:t>Matsvinn är ett tecken på att för lite mat äts upp, inte att det lagas för mycket mat.</a:t>
            </a:r>
          </a:p>
          <a:p>
            <a:pPr lvl="0"/>
            <a:r>
              <a:rPr lang="sv-SE" sz="2400" dirty="0"/>
              <a:t>Bättre mäta och följa upp att äldre äter tillräckligt, än fokusera på att mäta för att minska matsvinnet.</a:t>
            </a:r>
          </a:p>
          <a:p>
            <a:pPr lvl="0"/>
            <a:r>
              <a:rPr lang="sv-SE" sz="2400" dirty="0"/>
              <a:t>Genom skiftat fokus kan åtgärder styras mot mer mat i magen och därmed mindre i sopkorgen.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Nödvändigt skifta fokus</a:t>
            </a:r>
            <a:endParaRPr lang="sv-SE" dirty="0"/>
          </a:p>
        </p:txBody>
      </p:sp>
      <p:pic>
        <p:nvPicPr>
          <p:cNvPr id="9" name="Platshållare för bild 8" descr="Äldre man tar mat för att lägga upp på sin tallrik vid en måltid på ett äldreboende.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582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SLUTSATSER</a:t>
            </a:r>
            <a:endParaRPr lang="sv-SE" dirty="0"/>
          </a:p>
        </p:txBody>
      </p:sp>
      <p:sp>
        <p:nvSpPr>
          <p:cNvPr id="5" name="Rektangel 4" title="Decorative"/>
          <p:cNvSpPr/>
          <p:nvPr/>
        </p:nvSpPr>
        <p:spPr>
          <a:xfrm>
            <a:off x="537210" y="1737361"/>
            <a:ext cx="11281410" cy="44119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23888" y="2011680"/>
            <a:ext cx="11194732" cy="484632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sv-SE" sz="2400" dirty="0" smtClean="0"/>
              <a:t>I offentliga måltider blir konsekvenserna stora när maten inte äts upp. </a:t>
            </a:r>
          </a:p>
          <a:p>
            <a:pPr>
              <a:buClr>
                <a:schemeClr val="bg1"/>
              </a:buClr>
            </a:pPr>
            <a:r>
              <a:rPr lang="sv-SE" sz="2400" dirty="0" smtClean="0"/>
              <a:t>Skuldbelägg inte barnen, eleverna eller de äldre för matsvinnet. </a:t>
            </a:r>
          </a:p>
          <a:p>
            <a:pPr>
              <a:buClr>
                <a:schemeClr val="bg1"/>
              </a:buClr>
            </a:pPr>
            <a:r>
              <a:rPr lang="sv-SE" sz="2400" dirty="0" smtClean="0"/>
              <a:t>Det är viktigt att klargöra var </a:t>
            </a:r>
            <a:r>
              <a:rPr lang="sv-SE" sz="2400" dirty="0"/>
              <a:t>det egentliga </a:t>
            </a:r>
            <a:r>
              <a:rPr lang="sv-SE" sz="2400" dirty="0" smtClean="0"/>
              <a:t>ansvaret ligger, nämligen hos:</a:t>
            </a:r>
          </a:p>
          <a:p>
            <a:pPr lvl="1">
              <a:buClr>
                <a:schemeClr val="bg1"/>
              </a:buClr>
            </a:pPr>
            <a:r>
              <a:rPr lang="sv-SE" sz="2400" i="1" dirty="0"/>
              <a:t>m</a:t>
            </a:r>
            <a:r>
              <a:rPr lang="sv-SE" sz="2400" i="1" dirty="0" smtClean="0"/>
              <a:t>åltidschef</a:t>
            </a:r>
          </a:p>
          <a:p>
            <a:pPr lvl="1">
              <a:buClr>
                <a:schemeClr val="bg1"/>
              </a:buClr>
            </a:pPr>
            <a:r>
              <a:rPr lang="sv-SE" sz="2400" i="1" dirty="0"/>
              <a:t>r</a:t>
            </a:r>
            <a:r>
              <a:rPr lang="sv-SE" sz="2400" i="1" dirty="0" smtClean="0"/>
              <a:t>ektor/</a:t>
            </a:r>
            <a:r>
              <a:rPr lang="sv-SE" sz="2400" i="1" dirty="0" err="1" smtClean="0"/>
              <a:t>förskolerektor</a:t>
            </a:r>
            <a:r>
              <a:rPr lang="sv-SE" sz="2400" i="1" dirty="0" smtClean="0"/>
              <a:t>/omsorgschef</a:t>
            </a:r>
          </a:p>
          <a:p>
            <a:pPr lvl="1">
              <a:buClr>
                <a:schemeClr val="bg1"/>
              </a:buClr>
            </a:pPr>
            <a:r>
              <a:rPr lang="sv-SE" sz="2400" i="1" dirty="0" smtClean="0"/>
              <a:t>politiker</a:t>
            </a:r>
            <a:endParaRPr lang="sv-SE" sz="2400" i="1" dirty="0"/>
          </a:p>
          <a:p>
            <a:pPr>
              <a:buClr>
                <a:schemeClr val="bg1"/>
              </a:buClr>
            </a:pPr>
            <a:r>
              <a:rPr lang="sv-SE" sz="2400" dirty="0" smtClean="0"/>
              <a:t>De ansvariga behöver bli medvetna om följderna av matsvinn i offentliga måltider.</a:t>
            </a:r>
          </a:p>
          <a:p>
            <a:pPr>
              <a:buClr>
                <a:schemeClr val="bg1"/>
              </a:buClr>
            </a:pPr>
            <a:r>
              <a:rPr lang="sv-SE" sz="2400" dirty="0" smtClean="0"/>
              <a:t>Samarbete mellan måltidsverksamheten och kärnverksamheten är en förutsättning för minskat matsvinn.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01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sv-SE" sz="2600" dirty="0" smtClean="0"/>
              <a:t>Konsumtion =</a:t>
            </a:r>
          </a:p>
          <a:p>
            <a:pPr algn="l"/>
            <a:r>
              <a:rPr lang="sv-SE" sz="2200" dirty="0" smtClean="0"/>
              <a:t>måltidsverksamhet </a:t>
            </a:r>
            <a:br>
              <a:rPr lang="sv-SE" sz="2200" dirty="0" smtClean="0"/>
            </a:br>
            <a:r>
              <a:rPr lang="sv-SE" sz="2200" dirty="0" smtClean="0"/>
              <a:t>+ </a:t>
            </a:r>
            <a:r>
              <a:rPr lang="sv-SE" sz="2200" dirty="0"/>
              <a:t>kärnverksamhet</a:t>
            </a:r>
          </a:p>
          <a:p>
            <a:endParaRPr lang="sv-SE" dirty="0"/>
          </a:p>
        </p:txBody>
      </p:sp>
      <p:pic>
        <p:nvPicPr>
          <p:cNvPr id="16" name="Platshållare för bild 15" descr="Ett barn i röd tröja sitter vid ett bord i en matsal på en förskola och äter lunch. På bordet står en tallrik med potatis, köttbullar och grönsaker. "/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t="2912" b="29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Platshållare för text 9"/>
          <p:cNvSpPr>
            <a:spLocks noGrp="1"/>
          </p:cNvSpPr>
          <p:nvPr>
            <p:ph type="body" idx="22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sv-SE" sz="2800" dirty="0" smtClean="0"/>
              <a:t>Tallrikssvinn =</a:t>
            </a:r>
          </a:p>
          <a:p>
            <a:pPr algn="l"/>
            <a:r>
              <a:rPr lang="sv-SE" sz="2200" dirty="0" smtClean="0"/>
              <a:t>måltidsverksamhet </a:t>
            </a:r>
            <a:r>
              <a:rPr lang="sv-SE" sz="2200" dirty="0"/>
              <a:t/>
            </a:r>
            <a:br>
              <a:rPr lang="sv-SE" sz="2200" dirty="0"/>
            </a:br>
            <a:r>
              <a:rPr lang="sv-SE" sz="2200" dirty="0" smtClean="0"/>
              <a:t>+ </a:t>
            </a:r>
            <a:r>
              <a:rPr lang="sv-SE" sz="2200" dirty="0"/>
              <a:t>kärnverksamhet</a:t>
            </a:r>
          </a:p>
          <a:p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idx="2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sv-SE" sz="2800" dirty="0" smtClean="0"/>
              <a:t>Serveringssvinn =</a:t>
            </a:r>
          </a:p>
          <a:p>
            <a:pPr algn="l"/>
            <a:r>
              <a:rPr lang="sv-SE" sz="2200" dirty="0"/>
              <a:t>m</a:t>
            </a:r>
            <a:r>
              <a:rPr lang="sv-SE" sz="2200" dirty="0" smtClean="0"/>
              <a:t>åltidsverksamhet </a:t>
            </a:r>
            <a:br>
              <a:rPr lang="sv-SE" sz="2200" dirty="0" smtClean="0"/>
            </a:br>
            <a:r>
              <a:rPr lang="sv-SE" sz="2200" dirty="0" smtClean="0"/>
              <a:t>+ kärnverksamhet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400" dirty="0" smtClean="0"/>
              <a:t>Kökssvinn =</a:t>
            </a:r>
          </a:p>
          <a:p>
            <a:pPr algn="l"/>
            <a:r>
              <a:rPr lang="sv-SE" dirty="0" smtClean="0">
                <a:solidFill>
                  <a:schemeClr val="bg1"/>
                </a:solidFill>
              </a:rPr>
              <a:t>måltidsverksamhet</a:t>
            </a:r>
            <a:endParaRPr lang="sv-SE" dirty="0">
              <a:solidFill>
                <a:schemeClr val="bg1"/>
              </a:solidFill>
            </a:endParaRPr>
          </a:p>
          <a:p>
            <a:pPr algn="l"/>
            <a:endParaRPr lang="sv-SE" dirty="0" smtClean="0"/>
          </a:p>
          <a:p>
            <a:pPr algn="l"/>
            <a:endParaRPr lang="sv-SE" dirty="0" smtClean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23887" y="751626"/>
            <a:ext cx="10940388" cy="1263650"/>
          </a:xfrm>
        </p:spPr>
        <p:txBody>
          <a:bodyPr/>
          <a:lstStyle/>
          <a:p>
            <a:r>
              <a:rPr lang="sv-SE" dirty="0" smtClean="0"/>
              <a:t>Samarbete avgörande för att nå målet</a:t>
            </a:r>
            <a:br>
              <a:rPr lang="sv-SE" dirty="0" smtClean="0"/>
            </a:br>
            <a:r>
              <a:rPr lang="sv-SE" sz="3200" dirty="0" smtClean="0"/>
              <a:t>- vem är ansvarig för vad?</a:t>
            </a:r>
            <a:endParaRPr lang="sv-SE" sz="3200" dirty="0"/>
          </a:p>
        </p:txBody>
      </p:sp>
      <p:pic>
        <p:nvPicPr>
          <p:cNvPr id="13" name="Platshållare för bild 11" descr="Närbild på bleck med olika sorters kål.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21484"/>
          <a:stretch>
            <a:fillRect/>
          </a:stretch>
        </p:blipFill>
        <p:spPr/>
      </p:pic>
      <p:pic>
        <p:nvPicPr>
          <p:cNvPr id="14" name="Platshållare för bild 4" descr="Serveringsvagn med bleck med olika sorters matrester.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11026"/>
          <a:stretch>
            <a:fillRect/>
          </a:stretch>
        </p:blipFill>
        <p:spPr/>
      </p:pic>
      <p:pic>
        <p:nvPicPr>
          <p:cNvPr id="15" name="Platshållare för bild 13" descr="Matrester som slängs från en tallrik ner i en sophink."/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21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31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Kock som håller i en plåt med mat  i ett storkök.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3519"/>
          <a:stretch>
            <a:fillRect/>
          </a:stretch>
        </p:blipFill>
        <p:spPr/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2800" dirty="0" smtClean="0"/>
              <a:t>Börja mäta</a:t>
            </a:r>
          </a:p>
          <a:p>
            <a:r>
              <a:rPr lang="sv-SE" sz="2800" dirty="0" smtClean="0"/>
              <a:t>Analysera</a:t>
            </a:r>
          </a:p>
          <a:p>
            <a:r>
              <a:rPr lang="sv-SE" sz="2800" dirty="0" smtClean="0"/>
              <a:t>Gör en plan </a:t>
            </a:r>
          </a:p>
          <a:p>
            <a:r>
              <a:rPr lang="sv-SE" sz="2800" dirty="0" smtClean="0"/>
              <a:t>Inspireras av andra</a:t>
            </a:r>
          </a:p>
          <a:p>
            <a:r>
              <a:rPr lang="sv-SE" sz="2800" dirty="0" smtClean="0"/>
              <a:t>Ta stöd av Livsmedelsverkets </a:t>
            </a:r>
            <a:r>
              <a:rPr lang="sv-SE" sz="2800" dirty="0" smtClean="0">
                <a:hlinkClick r:id="rId4"/>
              </a:rPr>
              <a:t>handbok</a:t>
            </a:r>
            <a:r>
              <a:rPr lang="sv-SE" sz="2800" dirty="0" smtClean="0"/>
              <a:t> för </a:t>
            </a:r>
            <a:r>
              <a:rPr lang="sv-SE" sz="2800" dirty="0"/>
              <a:t>minskat matsvinn i skolan, förskolan, vården och </a:t>
            </a:r>
            <a:r>
              <a:rPr lang="sv-SE" sz="2800" dirty="0" smtClean="0"/>
              <a:t>omsorgen </a:t>
            </a:r>
          </a:p>
          <a:p>
            <a:r>
              <a:rPr lang="sv-SE" sz="2800" dirty="0" smtClean="0"/>
              <a:t>Agera!</a:t>
            </a:r>
          </a:p>
          <a:p>
            <a:pPr marL="0" indent="0">
              <a:buNone/>
            </a:pPr>
            <a:r>
              <a:rPr lang="sv-SE" sz="2800" dirty="0"/>
              <a:t/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Hur jobba vidare med minskat matsvinn i offentliga måltider?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51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 idx="4294967295"/>
          </p:nvPr>
        </p:nvSpPr>
        <p:spPr>
          <a:xfrm>
            <a:off x="623888" y="-1263650"/>
            <a:ext cx="10940388" cy="1263650"/>
          </a:xfrm>
        </p:spPr>
        <p:txBody>
          <a:bodyPr/>
          <a:lstStyle/>
          <a:p>
            <a:r>
              <a:rPr lang="sv-SE" smtClean="0"/>
              <a:t>Livsmedelsverket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2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3888" y="1934585"/>
            <a:ext cx="5822632" cy="43180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smtClean="0"/>
              <a:t>En tredjedel av maten som produceras i världen blir matsvinn. </a:t>
            </a:r>
          </a:p>
          <a:p>
            <a:pPr marL="0" indent="0">
              <a:buNone/>
            </a:pPr>
            <a:r>
              <a:rPr lang="sv-SE" sz="2400" dirty="0" smtClean="0"/>
              <a:t>Mest </a:t>
            </a:r>
            <a:r>
              <a:rPr lang="sv-SE" sz="2400" dirty="0"/>
              <a:t>slängs i hushållen, men matsvinnet behöver förhindras i alla led. </a:t>
            </a: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I Sverige slängs ca 37 kg mat och dryck per person och år i hushållen. </a:t>
            </a:r>
          </a:p>
          <a:p>
            <a:pPr marL="0" indent="0">
              <a:buNone/>
            </a:pPr>
            <a:r>
              <a:rPr lang="sv-SE" sz="2400" dirty="0" smtClean="0"/>
              <a:t>Storkök står för 6 % av matavfallet i Sverige.</a:t>
            </a:r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HUR MYCKET SLÄNGS?</a:t>
            </a:r>
            <a:endParaRPr lang="sv-SE" dirty="0"/>
          </a:p>
        </p:txBody>
      </p:sp>
      <p:pic>
        <p:nvPicPr>
          <p:cNvPr id="7" name="Platshållare för bild 6" descr="Matrester som slängs från en tallrik ner i en sophink.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3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1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 smtClean="0"/>
              <a:t>Idag står matsvinn för </a:t>
            </a:r>
            <a:r>
              <a:rPr lang="sv-SE" sz="2400" dirty="0"/>
              <a:t>mellan 8-10 procent av allt utsläpp av växthusgaser i världen.</a:t>
            </a:r>
          </a:p>
          <a:p>
            <a:pPr marL="0" indent="0">
              <a:buNone/>
            </a:pPr>
            <a:r>
              <a:rPr lang="sv-SE" sz="2400" dirty="0"/>
              <a:t>Om matsvinn var ett land vore det den tredje största utsläpparen av </a:t>
            </a:r>
            <a:r>
              <a:rPr lang="sv-SE" sz="2400" dirty="0" smtClean="0"/>
              <a:t>växthusgaser </a:t>
            </a:r>
            <a:r>
              <a:rPr lang="sv-SE" sz="2400" dirty="0"/>
              <a:t>efter Kina och USA.</a:t>
            </a:r>
          </a:p>
          <a:p>
            <a:pPr marL="0" indent="0">
              <a:buNone/>
            </a:pPr>
            <a:r>
              <a:rPr lang="sv-SE" sz="2400" dirty="0" smtClean="0"/>
              <a:t>Utan matsvinn </a:t>
            </a:r>
            <a:r>
              <a:rPr lang="sv-SE" sz="2400" dirty="0"/>
              <a:t>i världen skulle </a:t>
            </a:r>
            <a:r>
              <a:rPr lang="sv-SE" sz="2400" dirty="0" smtClean="0"/>
              <a:t>tre </a:t>
            </a:r>
            <a:r>
              <a:rPr lang="sv-SE" sz="2400" dirty="0"/>
              <a:t>miljarder människor </a:t>
            </a:r>
            <a:r>
              <a:rPr lang="sv-SE" sz="2400" dirty="0" smtClean="0"/>
              <a:t>slippa </a:t>
            </a:r>
            <a:r>
              <a:rPr lang="sv-SE" sz="2400" dirty="0"/>
              <a:t>vara hungriga.</a:t>
            </a:r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GLOBAL PÅVERKAN </a:t>
            </a:r>
            <a:endParaRPr lang="sv-SE" dirty="0"/>
          </a:p>
        </p:txBody>
      </p:sp>
      <p:pic>
        <p:nvPicPr>
          <p:cNvPr id="11" name="Platshållare för bild 10" descr="Affisch från FN om internationella matsvinnsdagen med en bild på jordglob som människor håller upp. 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107" r="186" b="11819"/>
          <a:stretch/>
        </p:blipFill>
        <p:spPr>
          <a:xfrm>
            <a:off x="6743700" y="0"/>
            <a:ext cx="5462599" cy="6876000"/>
          </a:xfrm>
        </p:spPr>
      </p:pic>
    </p:spTree>
    <p:extLst>
      <p:ext uri="{BB962C8B-B14F-4D97-AF65-F5344CB8AC3E}">
        <p14:creationId xmlns:p14="http://schemas.microsoft.com/office/powerpoint/2010/main" val="36891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FN:s globala mål för hållbar utveckling – Agenda 2030</a:t>
            </a:r>
            <a:endParaRPr lang="sv-SE" dirty="0"/>
          </a:p>
        </p:txBody>
      </p:sp>
      <p:pic>
        <p:nvPicPr>
          <p:cNvPr id="6" name="Platshållare för innehåll 4" descr="Bild med FN:s 17 globala mål för att nå Agenda 2030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29" y="1916113"/>
            <a:ext cx="8773967" cy="4318000"/>
          </a:xfrm>
        </p:spPr>
      </p:pic>
      <p:sp>
        <p:nvSpPr>
          <p:cNvPr id="4" name="Rektangel 3" title="Decorative"/>
          <p:cNvSpPr/>
          <p:nvPr/>
        </p:nvSpPr>
        <p:spPr>
          <a:xfrm>
            <a:off x="623888" y="3149600"/>
            <a:ext cx="6755967" cy="15794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/>
          <p:cNvSpPr txBox="1"/>
          <p:nvPr/>
        </p:nvSpPr>
        <p:spPr>
          <a:xfrm>
            <a:off x="706464" y="3208144"/>
            <a:ext cx="7434478" cy="14970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0" lvl="1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r>
              <a:rPr lang="sv-SE" sz="2157" dirty="0">
                <a:solidFill>
                  <a:schemeClr val="bg1"/>
                </a:solidFill>
              </a:rPr>
              <a:t>Halvera det globala matsvinnet per person </a:t>
            </a:r>
            <a:br>
              <a:rPr lang="sv-SE" sz="2157" dirty="0">
                <a:solidFill>
                  <a:schemeClr val="bg1"/>
                </a:solidFill>
              </a:rPr>
            </a:br>
            <a:r>
              <a:rPr lang="sv-SE" sz="2157" dirty="0">
                <a:solidFill>
                  <a:schemeClr val="bg1"/>
                </a:solidFill>
              </a:rPr>
              <a:t>i butik- och konsumentled</a:t>
            </a:r>
          </a:p>
          <a:p>
            <a:pPr marL="1800" lvl="1"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r>
              <a:rPr lang="sv-SE" sz="2157" dirty="0">
                <a:solidFill>
                  <a:schemeClr val="bg1"/>
                </a:solidFill>
              </a:rPr>
              <a:t>Minska matsvinnet längs hela livsmedelskedjan, </a:t>
            </a:r>
            <a:br>
              <a:rPr lang="sv-SE" sz="2157" dirty="0">
                <a:solidFill>
                  <a:schemeClr val="bg1"/>
                </a:solidFill>
              </a:rPr>
            </a:br>
            <a:r>
              <a:rPr lang="sv-SE" sz="2157" dirty="0">
                <a:solidFill>
                  <a:schemeClr val="bg1"/>
                </a:solidFill>
              </a:rPr>
              <a:t>även förlusterna efter skörd</a:t>
            </a:r>
          </a:p>
        </p:txBody>
      </p:sp>
      <p:sp>
        <p:nvSpPr>
          <p:cNvPr id="12" name="Högerpil 11" descr="En grå pil"/>
          <p:cNvSpPr/>
          <p:nvPr/>
        </p:nvSpPr>
        <p:spPr>
          <a:xfrm>
            <a:off x="6380480" y="3484880"/>
            <a:ext cx="2987039" cy="1057653"/>
          </a:xfrm>
          <a:prstGeom prst="rightArrow">
            <a:avLst>
              <a:gd name="adj1" fmla="val 50000"/>
              <a:gd name="adj2" fmla="val 7694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936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går att halvera </a:t>
            </a:r>
            <a:r>
              <a:rPr lang="sv-SE" dirty="0" smtClean="0"/>
              <a:t>matsvinnet </a:t>
            </a:r>
            <a:endParaRPr lang="sv-SE" dirty="0"/>
          </a:p>
        </p:txBody>
      </p:sp>
      <p:pic>
        <p:nvPicPr>
          <p:cNvPr id="4" name="Bildobjekt 3" descr="Elever står i en rad och tar mat ur kantiner och grönsaksskålar i en skolrestaura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7740" y="1915160"/>
            <a:ext cx="7414260" cy="4942840"/>
          </a:xfrm>
          <a:prstGeom prst="rect">
            <a:avLst/>
          </a:prstGeom>
        </p:spPr>
      </p:pic>
      <p:sp>
        <p:nvSpPr>
          <p:cNvPr id="5" name="Rektangel 4" title="Decorative"/>
          <p:cNvSpPr/>
          <p:nvPr/>
        </p:nvSpPr>
        <p:spPr>
          <a:xfrm>
            <a:off x="623888" y="4445000"/>
            <a:ext cx="8005762" cy="112466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763428" y="4587816"/>
            <a:ext cx="81634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2"/>
                </a:solidFill>
              </a:rPr>
              <a:t>Göteborg har minskat sitt köks- </a:t>
            </a:r>
            <a:r>
              <a:rPr lang="sv-SE" sz="2800" dirty="0" smtClean="0">
                <a:solidFill>
                  <a:schemeClr val="bg2"/>
                </a:solidFill>
              </a:rPr>
              <a:t>och </a:t>
            </a:r>
            <a:r>
              <a:rPr lang="sv-SE" sz="2800" dirty="0">
                <a:solidFill>
                  <a:schemeClr val="bg2"/>
                </a:solidFill>
              </a:rPr>
              <a:t>serveringssvinn från 30 till 15 gram/portion på två år.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174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S</a:t>
            </a:r>
            <a:r>
              <a:rPr lang="sv-SE" sz="2400" dirty="0" smtClean="0"/>
              <a:t>erverad mat</a:t>
            </a:r>
            <a:endParaRPr lang="sv-SE" sz="2400" dirty="0"/>
          </a:p>
        </p:txBody>
      </p:sp>
      <p:pic>
        <p:nvPicPr>
          <p:cNvPr id="16" name="Platshållare för bild 15" descr="Ett barn i röd tröja sitter vid ett bord i en matsal på en förskola och äter lunch. På bordet står en tallrik med potatis, köttbullar och grönsaker. "/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t="2912" b="29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Platshållare för text 9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sv-SE" sz="2400" dirty="0"/>
              <a:t>T</a:t>
            </a:r>
            <a:r>
              <a:rPr lang="sv-SE" sz="2400" dirty="0" smtClean="0"/>
              <a:t>allrikssvinn</a:t>
            </a:r>
            <a:endParaRPr lang="sv-SE" sz="2400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idx="21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Serveringssvinn</a:t>
            </a:r>
            <a:endParaRPr lang="sv-SE" sz="2400" dirty="0"/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400" dirty="0"/>
              <a:t>K</a:t>
            </a:r>
            <a:r>
              <a:rPr lang="sv-SE" sz="2400" dirty="0" smtClean="0"/>
              <a:t>ökssvinn</a:t>
            </a:r>
            <a:endParaRPr lang="sv-SE" sz="2400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23887" y="751626"/>
            <a:ext cx="10940388" cy="1263650"/>
          </a:xfrm>
        </p:spPr>
        <p:txBody>
          <a:bodyPr/>
          <a:lstStyle/>
          <a:p>
            <a:r>
              <a:rPr lang="sv-SE" dirty="0" smtClean="0"/>
              <a:t>MATSVINN I OFFENTLIGA MÅLTIDER</a:t>
            </a:r>
            <a:br>
              <a:rPr lang="sv-SE" dirty="0" smtClean="0"/>
            </a:br>
            <a:r>
              <a:rPr lang="sv-SE" dirty="0" smtClean="0"/>
              <a:t> – om kartläggningen</a:t>
            </a:r>
            <a:endParaRPr lang="sv-SE" dirty="0"/>
          </a:p>
        </p:txBody>
      </p:sp>
      <p:pic>
        <p:nvPicPr>
          <p:cNvPr id="13" name="Platshållare för bild 11" descr="Närbild på bleck med olika sorters kål.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21484"/>
          <a:stretch>
            <a:fillRect/>
          </a:stretch>
        </p:blipFill>
        <p:spPr/>
      </p:pic>
      <p:pic>
        <p:nvPicPr>
          <p:cNvPr id="14" name="Platshållare för bild 4" descr="Serveringsvagn med bleck med olika sorters matrester.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11026"/>
          <a:stretch>
            <a:fillRect/>
          </a:stretch>
        </p:blipFill>
        <p:spPr/>
      </p:pic>
      <p:pic>
        <p:nvPicPr>
          <p:cNvPr id="15" name="Platshållare för bild 13" descr="Matrester som slängs från en tallrik ner i en sophink."/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21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55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23888" y="2259013"/>
            <a:ext cx="10940388" cy="4318000"/>
          </a:xfrm>
        </p:spPr>
        <p:txBody>
          <a:bodyPr>
            <a:normAutofit/>
          </a:bodyPr>
          <a:lstStyle/>
          <a:p>
            <a:r>
              <a:rPr lang="sv-SE" sz="2800" dirty="0" smtClean="0"/>
              <a:t>Livsmedelsverket </a:t>
            </a:r>
            <a:r>
              <a:rPr lang="sv-SE" sz="2800" dirty="0"/>
              <a:t>gör </a:t>
            </a:r>
            <a:r>
              <a:rPr lang="sv-SE" sz="2800" dirty="0" smtClean="0"/>
              <a:t>kartläggningen </a:t>
            </a:r>
            <a:r>
              <a:rPr lang="sv-SE" sz="2800" dirty="0"/>
              <a:t>vartannat </a:t>
            </a:r>
            <a:r>
              <a:rPr lang="sv-SE" sz="2800" dirty="0" smtClean="0"/>
              <a:t>år för </a:t>
            </a:r>
            <a:r>
              <a:rPr lang="sv-SE" sz="2800" dirty="0"/>
              <a:t>att följa upp kommunernas </a:t>
            </a:r>
            <a:r>
              <a:rPr lang="sv-SE" sz="2800" dirty="0" smtClean="0"/>
              <a:t>arbete </a:t>
            </a:r>
            <a:r>
              <a:rPr lang="sv-SE" sz="2800" dirty="0"/>
              <a:t>för att nå FN:s globala </a:t>
            </a:r>
            <a:r>
              <a:rPr lang="sv-SE" sz="2800" dirty="0" smtClean="0"/>
              <a:t>matsvinnmål. </a:t>
            </a:r>
          </a:p>
          <a:p>
            <a:r>
              <a:rPr lang="sv-SE" sz="2800" dirty="0" smtClean="0"/>
              <a:t>Resultatet av kartläggningen bidrar både till nationell och internationell rapportering om matsvinnsarbetet i Sverige.  </a:t>
            </a:r>
            <a:endParaRPr lang="sv-SE" sz="2800" dirty="0"/>
          </a:p>
          <a:p>
            <a:r>
              <a:rPr lang="sv-SE" sz="2800" dirty="0" smtClean="0"/>
              <a:t>Syftet </a:t>
            </a:r>
            <a:r>
              <a:rPr lang="sv-SE" sz="2800" dirty="0"/>
              <a:t>är att kommunerna ska kunna jämföra sig med andra kommuner och lära av varandra för att bli bättre.</a:t>
            </a:r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Varför kartlägga?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197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CESSIBILITYFIXERID" val="95ec6c6b-a44b-4283-b859-7c8db88e3694"/>
</p:tagLst>
</file>

<file path=ppt/theme/theme1.xml><?xml version="1.0" encoding="utf-8"?>
<a:theme xmlns:a="http://schemas.openxmlformats.org/drawingml/2006/main" name="Livsmedelsverkets PPT mörk">
  <a:themeElements>
    <a:clrScheme name="Livsmedelsverket PPT">
      <a:dk1>
        <a:srgbClr val="1B1B1B"/>
      </a:dk1>
      <a:lt1>
        <a:srgbClr val="FFFFFF"/>
      </a:lt1>
      <a:dk2>
        <a:srgbClr val="1B1B1B"/>
      </a:dk2>
      <a:lt2>
        <a:srgbClr val="FFFFFF"/>
      </a:lt2>
      <a:accent1>
        <a:srgbClr val="F56200"/>
      </a:accent1>
      <a:accent2>
        <a:srgbClr val="259490"/>
      </a:accent2>
      <a:accent3>
        <a:srgbClr val="707070"/>
      </a:accent3>
      <a:accent4>
        <a:srgbClr val="843E83"/>
      </a:accent4>
      <a:accent5>
        <a:srgbClr val="0072CA"/>
      </a:accent5>
      <a:accent6>
        <a:srgbClr val="4AA02F"/>
      </a:accent6>
      <a:hlink>
        <a:srgbClr val="F56200"/>
      </a:hlink>
      <a:folHlink>
        <a:srgbClr val="259490"/>
      </a:folHlink>
    </a:clrScheme>
    <a:fontScheme name="Livsmedelsverket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rapport offentliga måltider KT.potx [Skrivskyddad]" id="{00A3D1B4-6F72-4E6F-9BF9-C54AD0526DED}" vid="{A6C8760C-37BE-41B8-B536-73F394175C74}"/>
    </a:ext>
  </a:extLst>
</a:theme>
</file>

<file path=ppt/theme/theme2.xml><?xml version="1.0" encoding="utf-8"?>
<a:theme xmlns:a="http://schemas.openxmlformats.org/drawingml/2006/main" name="1_Livsmedelsverkets PPT mörk">
  <a:themeElements>
    <a:clrScheme name="Livsmedelsverket PPT">
      <a:dk1>
        <a:srgbClr val="1B1B1B"/>
      </a:dk1>
      <a:lt1>
        <a:srgbClr val="FFFFFF"/>
      </a:lt1>
      <a:dk2>
        <a:srgbClr val="1B1B1B"/>
      </a:dk2>
      <a:lt2>
        <a:srgbClr val="FFFFFF"/>
      </a:lt2>
      <a:accent1>
        <a:srgbClr val="F56200"/>
      </a:accent1>
      <a:accent2>
        <a:srgbClr val="259490"/>
      </a:accent2>
      <a:accent3>
        <a:srgbClr val="707070"/>
      </a:accent3>
      <a:accent4>
        <a:srgbClr val="843E83"/>
      </a:accent4>
      <a:accent5>
        <a:srgbClr val="0072CA"/>
      </a:accent5>
      <a:accent6>
        <a:srgbClr val="4AA02F"/>
      </a:accent6>
      <a:hlink>
        <a:srgbClr val="F56200"/>
      </a:hlink>
      <a:folHlink>
        <a:srgbClr val="259490"/>
      </a:folHlink>
    </a:clrScheme>
    <a:fontScheme name="Livsmedelsverket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4C1378-514F-45BF-8D7E-F2EECC892A84}" vid="{670C508F-9E3D-4426-ADB6-1518A6D7E2B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rapport offentliga måltider KT</Template>
  <TotalTime>1462</TotalTime>
  <Words>1107</Words>
  <Application>Microsoft Office PowerPoint</Application>
  <PresentationFormat>Bredbild</PresentationFormat>
  <Paragraphs>188</Paragraphs>
  <Slides>35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Europa-Regular</vt:lpstr>
      <vt:lpstr>Livsmedelsverkets PPT mörk</vt:lpstr>
      <vt:lpstr>1_Livsmedelsverkets PPT mörk</vt:lpstr>
      <vt:lpstr>När maten inte äts upp</vt:lpstr>
      <vt:lpstr>Matsvinn i offentliga måltider och dess konsekvenser </vt:lpstr>
      <vt:lpstr>ORDLISTA</vt:lpstr>
      <vt:lpstr>HUR MYCKET SLÄNGS?</vt:lpstr>
      <vt:lpstr>GLOBAL PÅVERKAN </vt:lpstr>
      <vt:lpstr>FN:s globala mål för hållbar utveckling – Agenda 2030</vt:lpstr>
      <vt:lpstr>Det går att halvera matsvinnet </vt:lpstr>
      <vt:lpstr>MATSVINN I OFFENTLIGA MÅLTIDER  – om kartläggningen</vt:lpstr>
      <vt:lpstr>Varför kartlägga?</vt:lpstr>
      <vt:lpstr>Vilka måltider gäller det?</vt:lpstr>
      <vt:lpstr>159 kommuner svarade </vt:lpstr>
      <vt:lpstr>Vem mäter mest?</vt:lpstr>
      <vt:lpstr>Varför ska man mäta?</vt:lpstr>
      <vt:lpstr>SKOLA</vt:lpstr>
      <vt:lpstr>13 000 ton skolmat i sopkorgen</vt:lpstr>
      <vt:lpstr>En av sex portioner slängs i skolan</vt:lpstr>
      <vt:lpstr>Så länge maten inte äts upp påverkar det miljön och kostar pengar helt i onödan</vt:lpstr>
      <vt:lpstr>Lagas det för mycket mat?</vt:lpstr>
      <vt:lpstr>För lite mat äts upp</vt:lpstr>
      <vt:lpstr>Att för lite mat äts upp leder till hungriga elever</vt:lpstr>
      <vt:lpstr>Hungriga elever leder till trötta elever som får svårare att lära</vt:lpstr>
      <vt:lpstr>Det kan leda till sämre skolprestation</vt:lpstr>
      <vt:lpstr>Varför äts inte maten upp?</vt:lpstr>
      <vt:lpstr>Det är framför allt brister i måltidsmiljön som gör att maten inte äts upp</vt:lpstr>
      <vt:lpstr>När maten inte äts upp…</vt:lpstr>
      <vt:lpstr>FÖRSKOLA</vt:lpstr>
      <vt:lpstr>Fler mäter svinnet</vt:lpstr>
      <vt:lpstr>Varför högre svinn från serveringen i mottagningskök?</vt:lpstr>
      <vt:lpstr>ÄLDREBOENDEN</vt:lpstr>
      <vt:lpstr>Varför mäts det minst i äldreboenden?</vt:lpstr>
      <vt:lpstr>Nödvändigt skifta fokus</vt:lpstr>
      <vt:lpstr>SLUTSATSER</vt:lpstr>
      <vt:lpstr>Samarbete avgörande för att nå målet - vem är ansvarig för vad?</vt:lpstr>
      <vt:lpstr>Hur jobba vidare med minskat matsvinn i offentliga måltider?</vt:lpstr>
      <vt:lpstr>Livsmedelsverket</vt:lpstr>
    </vt:vector>
  </TitlesOfParts>
  <Company>Livsmedelsverket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När maten inte äts upp</dc:title>
  <dc:creator>Livsmedelsverket</dc:creator>
  <cp:lastModifiedBy>Sanner Färnstrand Jorun SUS_KO</cp:lastModifiedBy>
  <cp:revision>76</cp:revision>
  <dcterms:created xsi:type="dcterms:W3CDTF">2021-11-04T16:52:02Z</dcterms:created>
  <dcterms:modified xsi:type="dcterms:W3CDTF">2022-10-14T12:14:21Z</dcterms:modified>
</cp:coreProperties>
</file>